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608" r:id="rId5"/>
    <p:sldId id="256" r:id="rId6"/>
    <p:sldId id="588" r:id="rId7"/>
    <p:sldId id="611" r:id="rId8"/>
    <p:sldId id="530" r:id="rId9"/>
    <p:sldId id="605" r:id="rId10"/>
    <p:sldId id="584" r:id="rId11"/>
    <p:sldId id="590" r:id="rId12"/>
    <p:sldId id="585" r:id="rId13"/>
    <p:sldId id="595" r:id="rId14"/>
    <p:sldId id="596" r:id="rId15"/>
    <p:sldId id="599" r:id="rId16"/>
    <p:sldId id="541" r:id="rId17"/>
    <p:sldId id="602" r:id="rId18"/>
    <p:sldId id="538" r:id="rId19"/>
    <p:sldId id="583" r:id="rId20"/>
    <p:sldId id="607" r:id="rId21"/>
    <p:sldId id="613" r:id="rId22"/>
    <p:sldId id="610" r:id="rId23"/>
    <p:sldId id="570" r:id="rId24"/>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689"/>
    <a:srgbClr val="50280F"/>
    <a:srgbClr val="010C12"/>
    <a:srgbClr val="6F6F6F"/>
    <a:srgbClr val="BACF00"/>
    <a:srgbClr val="0098C5"/>
    <a:srgbClr val="FF9900"/>
    <a:srgbClr val="585759"/>
    <a:srgbClr val="50250D"/>
    <a:srgbClr val="50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5" autoAdjust="0"/>
    <p:restoredTop sz="98309" autoAdjust="0"/>
  </p:normalViewPr>
  <p:slideViewPr>
    <p:cSldViewPr snapToGrid="0" snapToObjects="1">
      <p:cViewPr varScale="1">
        <p:scale>
          <a:sx n="69" d="100"/>
          <a:sy n="69" d="100"/>
        </p:scale>
        <p:origin x="678" y="60"/>
      </p:cViewPr>
      <p:guideLst>
        <p:guide orient="horz" pos="2159"/>
        <p:guide pos="28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68484" cy="35626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317829" y="2"/>
            <a:ext cx="4068484" cy="356262"/>
          </a:xfrm>
          <a:prstGeom prst="rect">
            <a:avLst/>
          </a:prstGeom>
        </p:spPr>
        <p:txBody>
          <a:bodyPr vert="horz" lIns="91440" tIns="45720" rIns="91440" bIns="45720" rtlCol="0"/>
          <a:lstStyle>
            <a:lvl1pPr algn="r">
              <a:defRPr sz="1200"/>
            </a:lvl1pPr>
          </a:lstStyle>
          <a:p>
            <a:fld id="{54304AAB-B862-45F6-9D14-E174D61C0FFD}" type="datetimeFigureOut">
              <a:rPr lang="en-ZA" smtClean="0"/>
              <a:t>2023/07/20</a:t>
            </a:fld>
            <a:endParaRPr lang="en-ZA"/>
          </a:p>
        </p:txBody>
      </p:sp>
      <p:sp>
        <p:nvSpPr>
          <p:cNvPr id="4" name="Footer Placeholder 3"/>
          <p:cNvSpPr>
            <a:spLocks noGrp="1"/>
          </p:cNvSpPr>
          <p:nvPr>
            <p:ph type="ftr" sz="quarter" idx="2"/>
          </p:nvPr>
        </p:nvSpPr>
        <p:spPr>
          <a:xfrm>
            <a:off x="3" y="6746216"/>
            <a:ext cx="4068484" cy="35626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317829" y="6746216"/>
            <a:ext cx="4068484" cy="356262"/>
          </a:xfrm>
          <a:prstGeom prst="rect">
            <a:avLst/>
          </a:prstGeom>
        </p:spPr>
        <p:txBody>
          <a:bodyPr vert="horz" lIns="91440" tIns="45720" rIns="91440" bIns="45720" rtlCol="0" anchor="b"/>
          <a:lstStyle>
            <a:lvl1pPr algn="r">
              <a:defRPr sz="1200"/>
            </a:lvl1pPr>
          </a:lstStyle>
          <a:p>
            <a:fld id="{3A9CD65B-A245-4524-99BC-A41837B25A02}" type="slidenum">
              <a:rPr lang="en-ZA" smtClean="0"/>
              <a:t>‹#›</a:t>
            </a:fld>
            <a:endParaRPr lang="en-ZA"/>
          </a:p>
        </p:txBody>
      </p:sp>
    </p:spTree>
    <p:extLst>
      <p:ext uri="{BB962C8B-B14F-4D97-AF65-F5344CB8AC3E}">
        <p14:creationId xmlns:p14="http://schemas.microsoft.com/office/powerpoint/2010/main" val="226272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339" cy="355124"/>
          </a:xfrm>
          <a:prstGeom prst="rect">
            <a:avLst/>
          </a:prstGeom>
        </p:spPr>
        <p:txBody>
          <a:bodyPr vert="horz" lIns="95939" tIns="47969" rIns="95939" bIns="47969" rtlCol="0"/>
          <a:lstStyle>
            <a:lvl1pPr algn="l">
              <a:defRPr sz="1300"/>
            </a:lvl1pPr>
          </a:lstStyle>
          <a:p>
            <a:endParaRPr lang="en-US"/>
          </a:p>
        </p:txBody>
      </p:sp>
      <p:sp>
        <p:nvSpPr>
          <p:cNvPr id="3" name="Date Placeholder 2"/>
          <p:cNvSpPr>
            <a:spLocks noGrp="1"/>
          </p:cNvSpPr>
          <p:nvPr>
            <p:ph type="dt" idx="1"/>
          </p:nvPr>
        </p:nvSpPr>
        <p:spPr>
          <a:xfrm>
            <a:off x="5317966" y="0"/>
            <a:ext cx="4068339" cy="355124"/>
          </a:xfrm>
          <a:prstGeom prst="rect">
            <a:avLst/>
          </a:prstGeom>
        </p:spPr>
        <p:txBody>
          <a:bodyPr vert="horz" lIns="95939" tIns="47969" rIns="95939" bIns="47969" rtlCol="0"/>
          <a:lstStyle>
            <a:lvl1pPr algn="r">
              <a:defRPr sz="1300"/>
            </a:lvl1pPr>
          </a:lstStyle>
          <a:p>
            <a:fld id="{A6C136B7-2151-9849-8D65-E0859731AC38}" type="datetimeFigureOut">
              <a:rPr lang="en-US" smtClean="0"/>
              <a:t>7/20/2023</a:t>
            </a:fld>
            <a:endParaRPr lang="en-US"/>
          </a:p>
        </p:txBody>
      </p:sp>
      <p:sp>
        <p:nvSpPr>
          <p:cNvPr id="4" name="Slide Image Placeholder 3"/>
          <p:cNvSpPr>
            <a:spLocks noGrp="1" noRot="1" noChangeAspect="1"/>
          </p:cNvSpPr>
          <p:nvPr>
            <p:ph type="sldImg" idx="2"/>
          </p:nvPr>
        </p:nvSpPr>
        <p:spPr>
          <a:xfrm>
            <a:off x="2919413" y="531813"/>
            <a:ext cx="3549650" cy="2663825"/>
          </a:xfrm>
          <a:prstGeom prst="rect">
            <a:avLst/>
          </a:prstGeom>
          <a:noFill/>
          <a:ln w="12700">
            <a:solidFill>
              <a:prstClr val="black"/>
            </a:solidFill>
          </a:ln>
        </p:spPr>
        <p:txBody>
          <a:bodyPr vert="horz" lIns="95939" tIns="47969" rIns="95939" bIns="47969" rtlCol="0" anchor="ctr"/>
          <a:lstStyle/>
          <a:p>
            <a:endParaRPr lang="en-US"/>
          </a:p>
        </p:txBody>
      </p:sp>
      <p:sp>
        <p:nvSpPr>
          <p:cNvPr id="5" name="Notes Placeholder 4"/>
          <p:cNvSpPr>
            <a:spLocks noGrp="1"/>
          </p:cNvSpPr>
          <p:nvPr>
            <p:ph type="body" sz="quarter" idx="3"/>
          </p:nvPr>
        </p:nvSpPr>
        <p:spPr>
          <a:xfrm>
            <a:off x="938848" y="3373676"/>
            <a:ext cx="7510780" cy="3196113"/>
          </a:xfrm>
          <a:prstGeom prst="rect">
            <a:avLst/>
          </a:prstGeom>
        </p:spPr>
        <p:txBody>
          <a:bodyPr vert="horz" lIns="95939" tIns="47969" rIns="95939" bIns="479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46120"/>
            <a:ext cx="4068339" cy="355124"/>
          </a:xfrm>
          <a:prstGeom prst="rect">
            <a:avLst/>
          </a:prstGeom>
        </p:spPr>
        <p:txBody>
          <a:bodyPr vert="horz" lIns="95939" tIns="47969" rIns="95939" bIns="47969" rtlCol="0" anchor="b"/>
          <a:lstStyle>
            <a:lvl1pPr algn="l">
              <a:defRPr sz="1300"/>
            </a:lvl1pPr>
          </a:lstStyle>
          <a:p>
            <a:endParaRPr lang="en-US"/>
          </a:p>
        </p:txBody>
      </p:sp>
      <p:sp>
        <p:nvSpPr>
          <p:cNvPr id="7" name="Slide Number Placeholder 6"/>
          <p:cNvSpPr>
            <a:spLocks noGrp="1"/>
          </p:cNvSpPr>
          <p:nvPr>
            <p:ph type="sldNum" sz="quarter" idx="5"/>
          </p:nvPr>
        </p:nvSpPr>
        <p:spPr>
          <a:xfrm>
            <a:off x="5317966" y="6746120"/>
            <a:ext cx="4068339" cy="355124"/>
          </a:xfrm>
          <a:prstGeom prst="rect">
            <a:avLst/>
          </a:prstGeom>
        </p:spPr>
        <p:txBody>
          <a:bodyPr vert="horz" lIns="95939" tIns="47969" rIns="95939" bIns="47969" rtlCol="0" anchor="b"/>
          <a:lstStyle>
            <a:lvl1pPr algn="r">
              <a:defRPr sz="1300"/>
            </a:lvl1pPr>
          </a:lstStyle>
          <a:p>
            <a:fld id="{B470B886-B516-EE4C-86E6-93A16B5DA061}" type="slidenum">
              <a:rPr lang="en-US" smtClean="0"/>
              <a:t>‹#›</a:t>
            </a:fld>
            <a:endParaRPr lang="en-US"/>
          </a:p>
        </p:txBody>
      </p:sp>
    </p:spTree>
    <p:extLst>
      <p:ext uri="{BB962C8B-B14F-4D97-AF65-F5344CB8AC3E}">
        <p14:creationId xmlns:p14="http://schemas.microsoft.com/office/powerpoint/2010/main" val="4283993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3A80DC0-C4D1-E849-95F1-E29CDD0699CE}" type="slidenum">
              <a:rPr lang="en-US" smtClean="0"/>
              <a:t>‹#›</a:t>
            </a:fld>
            <a:endParaRPr lang="en-US"/>
          </a:p>
        </p:txBody>
      </p:sp>
      <p:sp>
        <p:nvSpPr>
          <p:cNvPr id="5" name="Rectangle 4"/>
          <p:cNvSpPr/>
          <p:nvPr userDrawn="1"/>
        </p:nvSpPr>
        <p:spPr>
          <a:xfrm>
            <a:off x="0" y="3441108"/>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803230" y="3869215"/>
            <a:ext cx="7772400" cy="521992"/>
          </a:xfrm>
          <a:noFill/>
        </p:spPr>
        <p:txBody>
          <a:bodyPr>
            <a:normAutofit/>
          </a:bodyPr>
          <a:lstStyle>
            <a:lvl1pPr>
              <a:defRPr b="1"/>
            </a:lvl1pPr>
          </a:lstStyle>
          <a:p>
            <a:pPr algn="r"/>
            <a:r>
              <a:rPr lang="en-US" sz="2400" dirty="0">
                <a:solidFill>
                  <a:schemeClr val="bg1"/>
                </a:solidFill>
                <a:latin typeface="Century Gothic"/>
                <a:cs typeface="Century Gothic"/>
              </a:rPr>
              <a:t>PRESENTATION TITLE</a:t>
            </a:r>
          </a:p>
        </p:txBody>
      </p:sp>
      <p:sp>
        <p:nvSpPr>
          <p:cNvPr id="7" name="Subtitle 2"/>
          <p:cNvSpPr>
            <a:spLocks noGrp="1"/>
          </p:cNvSpPr>
          <p:nvPr>
            <p:ph type="subTitle" idx="1" hasCustomPrompt="1"/>
          </p:nvPr>
        </p:nvSpPr>
        <p:spPr>
          <a:xfrm>
            <a:off x="1489030" y="4530328"/>
            <a:ext cx="7086600" cy="509277"/>
          </a:xfrm>
          <a:noFill/>
        </p:spPr>
        <p:txBody>
          <a:bodyPr anchor="ctr">
            <a:normAutofit/>
          </a:bodyPr>
          <a:lstStyle>
            <a:lvl1pPr marL="0" indent="0">
              <a:buNone/>
              <a:defRPr baseline="0">
                <a:solidFill>
                  <a:schemeClr val="bg1"/>
                </a:solidFill>
              </a:defRPr>
            </a:lvl1pPr>
          </a:lstStyle>
          <a:p>
            <a:pPr algn="r"/>
            <a:r>
              <a:rPr lang="en-US" sz="1800" dirty="0">
                <a:solidFill>
                  <a:schemeClr val="bg1"/>
                </a:solidFill>
                <a:latin typeface="Century Gothic"/>
                <a:cs typeface="Century Gothic"/>
              </a:rPr>
              <a:t>Directorate / Department Name | Date</a:t>
            </a:r>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9" name="Picture 8" descr="P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Tree>
    <p:extLst>
      <p:ext uri="{BB962C8B-B14F-4D97-AF65-F5344CB8AC3E}">
        <p14:creationId xmlns:p14="http://schemas.microsoft.com/office/powerpoint/2010/main" val="240833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582031" y="3762689"/>
            <a:ext cx="80072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90335"/>
            <a:ext cx="8229600" cy="694352"/>
          </a:xfrm>
        </p:spPr>
        <p:txBody>
          <a:bodyPr/>
          <a:lstStyle>
            <a:lvl1pPr algn="ctr">
              <a:defRPr/>
            </a:lvl1pPr>
          </a:lstStyle>
          <a:p>
            <a:r>
              <a:rPr lang="en-US" dirty="0"/>
              <a:t>Thank You</a:t>
            </a:r>
          </a:p>
        </p:txBody>
      </p:sp>
    </p:spTree>
    <p:extLst>
      <p:ext uri="{BB962C8B-B14F-4D97-AF65-F5344CB8AC3E}">
        <p14:creationId xmlns:p14="http://schemas.microsoft.com/office/powerpoint/2010/main" val="174316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a:xfrm>
            <a:off x="457200" y="1272649"/>
            <a:ext cx="8229600" cy="4609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582031" y="3762689"/>
            <a:ext cx="80072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83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32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6" name="Straight Connector 5"/>
          <p:cNvCxnSpPr/>
          <p:nvPr userDrawn="1"/>
        </p:nvCxnSpPr>
        <p:spPr>
          <a:xfrm>
            <a:off x="582031" y="3762689"/>
            <a:ext cx="80072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54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09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6" name="Rectangle 5"/>
          <p:cNvSpPr/>
          <p:nvPr userDrawn="1"/>
        </p:nvSpPr>
        <p:spPr>
          <a:xfrm>
            <a:off x="0" y="24"/>
            <a:ext cx="9144000" cy="6857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582031" y="3762689"/>
            <a:ext cx="80072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26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sz="half" idx="1"/>
          </p:nvPr>
        </p:nvSpPr>
        <p:spPr>
          <a:xfrm>
            <a:off x="457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92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5929"/>
            <a:ext cx="4040188"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5691"/>
            <a:ext cx="4040188"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425929"/>
            <a:ext cx="4041775"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065691"/>
            <a:ext cx="4041775"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74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9127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22777"/>
            <a:ext cx="8229600" cy="44184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239" y="5987814"/>
            <a:ext cx="1917627" cy="7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4382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 id="2147483656" r:id="rId4"/>
    <p:sldLayoutId id="2147483657" r:id="rId5"/>
    <p:sldLayoutId id="2147483658" r:id="rId6"/>
    <p:sldLayoutId id="2147483659" r:id="rId7"/>
    <p:sldLayoutId id="2147483652" r:id="rId8"/>
    <p:sldLayoutId id="2147483653" r:id="rId9"/>
    <p:sldLayoutId id="2147483660" r:id="rId10"/>
    <p:sldLayoutId id="2147483661" r:id="rId11"/>
  </p:sldLayoutIdLst>
  <p:hf hdr="0" dt="0"/>
  <p:txStyles>
    <p:title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6393-DC68-D3D1-3859-C5F9921C72C9}"/>
              </a:ext>
            </a:extLst>
          </p:cNvPr>
          <p:cNvSpPr>
            <a:spLocks noGrp="1"/>
          </p:cNvSpPr>
          <p:nvPr>
            <p:ph type="title"/>
          </p:nvPr>
        </p:nvSpPr>
        <p:spPr>
          <a:xfrm>
            <a:off x="457200" y="322406"/>
            <a:ext cx="8229600" cy="694352"/>
          </a:xfrm>
        </p:spPr>
        <p:txBody>
          <a:bodyPr>
            <a:normAutofit/>
          </a:bodyPr>
          <a:lstStyle/>
          <a:p>
            <a:r>
              <a:rPr lang="en-US" sz="2800" dirty="0">
                <a:solidFill>
                  <a:schemeClr val="tx1">
                    <a:lumMod val="95000"/>
                    <a:lumOff val="5000"/>
                  </a:schemeClr>
                </a:solidFill>
              </a:rPr>
              <a:t>Introduction / Admin</a:t>
            </a:r>
          </a:p>
        </p:txBody>
      </p:sp>
      <p:sp>
        <p:nvSpPr>
          <p:cNvPr id="3" name="Content Placeholder 2">
            <a:extLst>
              <a:ext uri="{FF2B5EF4-FFF2-40B4-BE49-F238E27FC236}">
                <a16:creationId xmlns:a16="http://schemas.microsoft.com/office/drawing/2014/main" id="{EE31EF0A-4F84-DDA7-5DF6-B6F1B74021EF}"/>
              </a:ext>
            </a:extLst>
          </p:cNvPr>
          <p:cNvSpPr>
            <a:spLocks noGrp="1"/>
          </p:cNvSpPr>
          <p:nvPr>
            <p:ph idx="1"/>
          </p:nvPr>
        </p:nvSpPr>
        <p:spPr>
          <a:xfrm>
            <a:off x="457200" y="1435477"/>
            <a:ext cx="8420100" cy="4660523"/>
          </a:xfrm>
        </p:spPr>
        <p:txBody>
          <a:bodyPr>
            <a:normAutofit/>
          </a:bodyPr>
          <a:lstStyle/>
          <a:p>
            <a:pPr>
              <a:buFont typeface="+mj-lt"/>
              <a:buAutoNum type="arabicPeriod"/>
            </a:pPr>
            <a:r>
              <a:rPr lang="en-US" sz="1800" dirty="0"/>
              <a:t>I am Mandy du Plessis and assisting me today are Gary Douglas and Shawn Wright, who will be handling questions and taking notes on the various inputs, which will be collated and submitted to the COCT as part of the collective Focus Group Process.</a:t>
            </a:r>
          </a:p>
          <a:p>
            <a:pPr>
              <a:buFont typeface="+mj-lt"/>
              <a:buAutoNum type="arabicPeriod"/>
            </a:pPr>
            <a:r>
              <a:rPr lang="en-US" sz="1800" dirty="0"/>
              <a:t>This Focus Group is one of the processes that must be completed to advise residents of what a Community Improvement District (CID) is, and to get feedback.</a:t>
            </a:r>
          </a:p>
          <a:p>
            <a:pPr>
              <a:buFont typeface="+mj-lt"/>
              <a:buAutoNum type="arabicPeriod"/>
            </a:pPr>
            <a:r>
              <a:rPr lang="en-US" sz="1800" dirty="0"/>
              <a:t>The process for the establishment of the Simon’s Kloof (SK) CID is to achieve a </a:t>
            </a:r>
            <a:r>
              <a:rPr lang="en-US" sz="1800" b="1" dirty="0"/>
              <a:t>collective participation of at least 60% </a:t>
            </a:r>
            <a:r>
              <a:rPr lang="en-US" sz="1800" dirty="0"/>
              <a:t>of the residents in order to move forward.  This process will </a:t>
            </a:r>
            <a:r>
              <a:rPr lang="en-US" sz="1800" b="1" dirty="0"/>
              <a:t>replace the annual contribution that many of you make to both the Fire and Garden Fund (FEGF) and also the SKNW (security) Fund.</a:t>
            </a:r>
          </a:p>
          <a:p>
            <a:pPr>
              <a:buFont typeface="+mj-lt"/>
              <a:buAutoNum type="arabicPeriod"/>
            </a:pPr>
            <a:r>
              <a:rPr lang="en-US" sz="1800" dirty="0"/>
              <a:t>Also please watch out for a survey that will require a little of your time but will be invaluable.  In addition, the annual report alludes to the AGM that will take place in the coming months. </a:t>
            </a:r>
          </a:p>
          <a:p>
            <a:pPr>
              <a:buAutoNum type="arabicPeriod" startAt="2"/>
            </a:pPr>
            <a:endParaRPr lang="en-US" sz="1800" dirty="0"/>
          </a:p>
        </p:txBody>
      </p:sp>
    </p:spTree>
    <p:extLst>
      <p:ext uri="{BB962C8B-B14F-4D97-AF65-F5344CB8AC3E}">
        <p14:creationId xmlns:p14="http://schemas.microsoft.com/office/powerpoint/2010/main" val="33459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8545"/>
            <a:ext cx="8432800" cy="895928"/>
          </a:xfrm>
        </p:spPr>
        <p:txBody>
          <a:bodyPr>
            <a:noAutofit/>
          </a:bodyPr>
          <a:lstStyle/>
          <a:p>
            <a:r>
              <a:rPr lang="en-ZA" altLang="en-US" sz="2600" dirty="0">
                <a:solidFill>
                  <a:schemeClr val="tx1">
                    <a:lumMod val="95000"/>
                    <a:lumOff val="5000"/>
                  </a:schemeClr>
                </a:solidFill>
              </a:rPr>
              <a:t>Why is the CID Model Attractive to Communities?</a:t>
            </a:r>
          </a:p>
        </p:txBody>
      </p:sp>
      <p:sp>
        <p:nvSpPr>
          <p:cNvPr id="5" name="Content Placeholder 2"/>
          <p:cNvSpPr>
            <a:spLocks noGrp="1"/>
          </p:cNvSpPr>
          <p:nvPr>
            <p:ph idx="1"/>
          </p:nvPr>
        </p:nvSpPr>
        <p:spPr>
          <a:xfrm>
            <a:off x="457200" y="1145310"/>
            <a:ext cx="8229600" cy="5126182"/>
          </a:xfrm>
        </p:spPr>
        <p:txBody>
          <a:bodyPr>
            <a:normAutofit fontScale="92500" lnSpcReduction="10000"/>
          </a:bodyPr>
          <a:lstStyle/>
          <a:p>
            <a:r>
              <a:rPr lang="en-ZA" altLang="en-US" sz="2200" b="1" dirty="0"/>
              <a:t>Everybody contributes </a:t>
            </a:r>
            <a:r>
              <a:rPr lang="en-ZA" altLang="en-US" sz="2200" dirty="0"/>
              <a:t>(extensive financial modelling to ensure affordability)</a:t>
            </a:r>
          </a:p>
          <a:p>
            <a:r>
              <a:rPr lang="en-ZA" altLang="en-US" sz="2200" b="1" dirty="0"/>
              <a:t>Control</a:t>
            </a:r>
            <a:r>
              <a:rPr lang="en-ZA" altLang="en-US" sz="2200" dirty="0"/>
              <a:t> over own money</a:t>
            </a:r>
          </a:p>
          <a:p>
            <a:r>
              <a:rPr lang="en-ZA" altLang="en-US" sz="2200" dirty="0"/>
              <a:t>Can only be spent in the CID as </a:t>
            </a:r>
            <a:r>
              <a:rPr lang="en-ZA" altLang="en-US" sz="2200" b="1" dirty="0"/>
              <a:t>per approved Business Plans</a:t>
            </a:r>
          </a:p>
          <a:p>
            <a:r>
              <a:rPr lang="en-ZA" altLang="en-US" sz="2200" dirty="0"/>
              <a:t>Appoint </a:t>
            </a:r>
            <a:r>
              <a:rPr lang="en-ZA" altLang="en-US" sz="2200" b="1" dirty="0"/>
              <a:t>own service providers </a:t>
            </a:r>
            <a:r>
              <a:rPr lang="en-ZA" altLang="en-US" sz="2200" dirty="0"/>
              <a:t>(competitive process)</a:t>
            </a:r>
          </a:p>
          <a:p>
            <a:r>
              <a:rPr lang="en-ZA" altLang="en-US" sz="2200" b="1" dirty="0"/>
              <a:t>Set own standards </a:t>
            </a:r>
            <a:r>
              <a:rPr lang="en-ZA" altLang="en-US" sz="2200" dirty="0"/>
              <a:t>/ service levels</a:t>
            </a:r>
          </a:p>
          <a:p>
            <a:r>
              <a:rPr lang="en-US" altLang="en-US" sz="2200" dirty="0"/>
              <a:t>Full </a:t>
            </a:r>
            <a:r>
              <a:rPr lang="en-US" altLang="en-US" sz="2200" b="1" dirty="0"/>
              <a:t>community participation </a:t>
            </a:r>
            <a:r>
              <a:rPr lang="en-US" altLang="en-US" sz="2200" dirty="0"/>
              <a:t>(pre and post establishment)</a:t>
            </a:r>
          </a:p>
          <a:p>
            <a:r>
              <a:rPr lang="en-US" altLang="en-US" sz="2200" b="1" dirty="0"/>
              <a:t>Enhanced municipal services</a:t>
            </a:r>
          </a:p>
          <a:p>
            <a:r>
              <a:rPr lang="en-US" altLang="en-US" sz="2200" b="1" dirty="0"/>
              <a:t>Guaranteed</a:t>
            </a:r>
            <a:r>
              <a:rPr lang="en-US" altLang="en-US" sz="2200" dirty="0"/>
              <a:t> monthly </a:t>
            </a:r>
            <a:r>
              <a:rPr lang="en-US" altLang="en-US" sz="2200" b="1" dirty="0"/>
              <a:t>pay-over</a:t>
            </a:r>
            <a:r>
              <a:rPr lang="en-US" altLang="en-US" sz="2200" dirty="0"/>
              <a:t> from the City</a:t>
            </a:r>
            <a:endParaRPr lang="en-ZA" altLang="en-US" sz="2200" dirty="0"/>
          </a:p>
          <a:p>
            <a:r>
              <a:rPr lang="en-ZA" altLang="en-US" sz="2200" dirty="0"/>
              <a:t>All Additional </a:t>
            </a:r>
            <a:r>
              <a:rPr lang="en-ZA" altLang="en-US" sz="2200" b="1" dirty="0"/>
              <a:t>Rates arrears </a:t>
            </a:r>
            <a:r>
              <a:rPr lang="en-ZA" altLang="en-US" sz="2200" dirty="0"/>
              <a:t>belong to the City</a:t>
            </a:r>
          </a:p>
          <a:p>
            <a:r>
              <a:rPr lang="en-ZA" altLang="en-US" sz="2200" dirty="0"/>
              <a:t>Fully </a:t>
            </a:r>
            <a:r>
              <a:rPr lang="en-ZA" altLang="en-US" sz="2200" b="1" dirty="0"/>
              <a:t>supported by the City </a:t>
            </a:r>
            <a:r>
              <a:rPr lang="en-ZA" altLang="en-US" sz="2200" dirty="0"/>
              <a:t>(Political representation as </a:t>
            </a:r>
            <a:r>
              <a:rPr lang="en-ZA" altLang="en-US" sz="2200" b="1" dirty="0"/>
              <a:t>observers</a:t>
            </a:r>
            <a:r>
              <a:rPr lang="en-ZA" altLang="en-US" sz="2200" dirty="0"/>
              <a:t> and ongoing </a:t>
            </a:r>
            <a:r>
              <a:rPr lang="en-ZA" altLang="en-US" sz="2200" b="1" dirty="0"/>
              <a:t>support</a:t>
            </a:r>
            <a:r>
              <a:rPr lang="en-ZA" altLang="en-US" sz="2200" dirty="0"/>
              <a:t> from officials)</a:t>
            </a:r>
          </a:p>
          <a:p>
            <a:r>
              <a:rPr lang="en-ZA" altLang="en-US" sz="2200" b="1" dirty="0"/>
              <a:t>Area</a:t>
            </a:r>
            <a:r>
              <a:rPr lang="en-ZA" altLang="en-US" sz="2200" dirty="0"/>
              <a:t> becomes </a:t>
            </a:r>
            <a:r>
              <a:rPr lang="en-ZA" altLang="en-US" sz="2200" b="1" dirty="0"/>
              <a:t>attractive</a:t>
            </a:r>
            <a:r>
              <a:rPr lang="en-ZA" altLang="en-US" sz="2200" dirty="0"/>
              <a:t> and </a:t>
            </a:r>
            <a:r>
              <a:rPr lang="en-ZA" altLang="en-US" sz="2200" b="1" dirty="0"/>
              <a:t>sought after</a:t>
            </a:r>
          </a:p>
          <a:p>
            <a:r>
              <a:rPr lang="en-US" altLang="en-US" sz="2200" b="1" dirty="0"/>
              <a:t>Not unlimited lifespan </a:t>
            </a:r>
            <a:r>
              <a:rPr lang="en-US" altLang="en-US" sz="2200" dirty="0"/>
              <a:t>- can dissolve at any time</a:t>
            </a:r>
          </a:p>
          <a:p>
            <a:r>
              <a:rPr lang="en-ZA" altLang="en-US" sz="2200" b="1" dirty="0"/>
              <a:t>Pool resources </a:t>
            </a:r>
            <a:r>
              <a:rPr lang="en-ZA" altLang="en-US" sz="2200" dirty="0"/>
              <a:t>with the City and other organisations</a:t>
            </a:r>
          </a:p>
          <a:p>
            <a:pPr marL="0" indent="0">
              <a:buNone/>
            </a:pPr>
            <a:endParaRPr lang="en-US" altLang="en-US" sz="2200" dirty="0"/>
          </a:p>
          <a:p>
            <a:endParaRPr lang="en-ZA" altLang="en-US" sz="2000" dirty="0"/>
          </a:p>
        </p:txBody>
      </p:sp>
    </p:spTree>
    <p:extLst>
      <p:ext uri="{BB962C8B-B14F-4D97-AF65-F5344CB8AC3E}">
        <p14:creationId xmlns:p14="http://schemas.microsoft.com/office/powerpoint/2010/main" val="256976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lumMod val="95000"/>
                    <a:lumOff val="5000"/>
                  </a:schemeClr>
                </a:solidFill>
              </a:rPr>
              <a:t>Benefits for the City</a:t>
            </a:r>
          </a:p>
        </p:txBody>
      </p:sp>
      <p:sp>
        <p:nvSpPr>
          <p:cNvPr id="3" name="Content Placeholder 2"/>
          <p:cNvSpPr>
            <a:spLocks noGrp="1"/>
          </p:cNvSpPr>
          <p:nvPr>
            <p:ph idx="1"/>
          </p:nvPr>
        </p:nvSpPr>
        <p:spPr>
          <a:xfrm>
            <a:off x="457200" y="1145309"/>
            <a:ext cx="8229600" cy="4876800"/>
          </a:xfrm>
        </p:spPr>
        <p:txBody>
          <a:bodyPr>
            <a:noAutofit/>
          </a:bodyPr>
          <a:lstStyle/>
          <a:p>
            <a:endParaRPr lang="en-US" sz="2000" b="1" dirty="0"/>
          </a:p>
          <a:p>
            <a:r>
              <a:rPr lang="en-US" sz="2000" b="1" dirty="0"/>
              <a:t>Alternative funding solution </a:t>
            </a:r>
            <a:r>
              <a:rPr lang="en-US" sz="2000" dirty="0"/>
              <a:t>for urban management</a:t>
            </a:r>
          </a:p>
          <a:p>
            <a:r>
              <a:rPr lang="en-US" sz="2000" b="1" dirty="0"/>
              <a:t>Service delivery </a:t>
            </a:r>
            <a:r>
              <a:rPr lang="en-US" sz="2000" dirty="0"/>
              <a:t>oriented</a:t>
            </a:r>
          </a:p>
          <a:p>
            <a:r>
              <a:rPr lang="en-ZA" altLang="en-US" sz="2000" b="1" dirty="0"/>
              <a:t>Halt degeneration </a:t>
            </a:r>
            <a:r>
              <a:rPr lang="en-ZA" altLang="en-US" sz="2000" dirty="0"/>
              <a:t>of distressed areas</a:t>
            </a:r>
          </a:p>
          <a:p>
            <a:r>
              <a:rPr lang="en-ZA" altLang="en-US" sz="2000" dirty="0"/>
              <a:t>Promote economic</a:t>
            </a:r>
            <a:r>
              <a:rPr lang="en-ZA" altLang="en-US" sz="2000" b="1" dirty="0"/>
              <a:t> growth </a:t>
            </a:r>
            <a:r>
              <a:rPr lang="en-ZA" altLang="en-US" sz="2000" dirty="0"/>
              <a:t>and sustainable </a:t>
            </a:r>
            <a:r>
              <a:rPr lang="en-ZA" altLang="en-US" sz="2000" b="1" dirty="0"/>
              <a:t>development</a:t>
            </a:r>
          </a:p>
          <a:p>
            <a:r>
              <a:rPr lang="en-ZA" altLang="en-US" sz="2000" dirty="0"/>
              <a:t>Stimulate </a:t>
            </a:r>
            <a:r>
              <a:rPr lang="en-ZA" altLang="en-US" sz="2000" b="1" dirty="0"/>
              <a:t>investment</a:t>
            </a:r>
            <a:r>
              <a:rPr lang="en-ZA" altLang="en-US" sz="2000" dirty="0"/>
              <a:t> in the CID area</a:t>
            </a:r>
          </a:p>
          <a:p>
            <a:r>
              <a:rPr lang="en-US" sz="2000" dirty="0"/>
              <a:t>Positive </a:t>
            </a:r>
            <a:r>
              <a:rPr lang="en-US" sz="2000" b="1" dirty="0"/>
              <a:t>social and economic </a:t>
            </a:r>
            <a:r>
              <a:rPr lang="en-US" sz="2000" dirty="0"/>
              <a:t>impact</a:t>
            </a:r>
          </a:p>
          <a:p>
            <a:r>
              <a:rPr lang="en-US" sz="2000" b="1" dirty="0"/>
              <a:t>Extends</a:t>
            </a:r>
            <a:r>
              <a:rPr lang="en-US" sz="2000" dirty="0"/>
              <a:t> the Integrated Development Plan </a:t>
            </a:r>
            <a:r>
              <a:rPr lang="en-US" sz="2000" b="1" dirty="0"/>
              <a:t>into communities</a:t>
            </a:r>
          </a:p>
          <a:p>
            <a:r>
              <a:rPr lang="en-US" sz="2000" dirty="0"/>
              <a:t>Allows the City to use </a:t>
            </a:r>
            <a:r>
              <a:rPr lang="en-US" sz="2000" b="1" dirty="0"/>
              <a:t>resources optimally </a:t>
            </a:r>
            <a:r>
              <a:rPr lang="en-US" sz="2000" dirty="0"/>
              <a:t>to ensure better value for money</a:t>
            </a:r>
          </a:p>
          <a:p>
            <a:r>
              <a:rPr lang="en-US" sz="2000" b="1" dirty="0"/>
              <a:t>Protects</a:t>
            </a:r>
            <a:r>
              <a:rPr lang="en-US" sz="2000" dirty="0"/>
              <a:t> the City`s rates base</a:t>
            </a:r>
          </a:p>
          <a:p>
            <a:r>
              <a:rPr lang="en-US" sz="2000" dirty="0"/>
              <a:t>Improved </a:t>
            </a:r>
            <a:r>
              <a:rPr lang="en-US" sz="2000" b="1" dirty="0"/>
              <a:t>relationship</a:t>
            </a:r>
            <a:r>
              <a:rPr lang="en-US" sz="2000" dirty="0"/>
              <a:t> between the </a:t>
            </a:r>
            <a:r>
              <a:rPr lang="en-US" sz="2000" b="1" dirty="0"/>
              <a:t>City</a:t>
            </a:r>
            <a:r>
              <a:rPr lang="en-US" sz="2000" dirty="0"/>
              <a:t> and </a:t>
            </a:r>
            <a:r>
              <a:rPr lang="en-US" sz="2000" b="1" dirty="0"/>
              <a:t>community</a:t>
            </a:r>
          </a:p>
        </p:txBody>
      </p:sp>
    </p:spTree>
    <p:extLst>
      <p:ext uri="{BB962C8B-B14F-4D97-AF65-F5344CB8AC3E}">
        <p14:creationId xmlns:p14="http://schemas.microsoft.com/office/powerpoint/2010/main" val="422072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lumMod val="95000"/>
                    <a:lumOff val="5000"/>
                  </a:schemeClr>
                </a:solidFill>
              </a:rPr>
              <a:t>Funding Model</a:t>
            </a:r>
            <a:endParaRPr lang="en-ZA" sz="2800" dirty="0">
              <a:solidFill>
                <a:schemeClr val="tx1">
                  <a:lumMod val="95000"/>
                  <a:lumOff val="5000"/>
                </a:schemeClr>
              </a:solidFill>
            </a:endParaRPr>
          </a:p>
        </p:txBody>
      </p:sp>
      <p:sp>
        <p:nvSpPr>
          <p:cNvPr id="3" name="Content Placeholder 2"/>
          <p:cNvSpPr>
            <a:spLocks noGrp="1"/>
          </p:cNvSpPr>
          <p:nvPr>
            <p:ph idx="1"/>
          </p:nvPr>
        </p:nvSpPr>
        <p:spPr>
          <a:xfrm>
            <a:off x="457200" y="1080656"/>
            <a:ext cx="8372764" cy="5070762"/>
          </a:xfrm>
        </p:spPr>
        <p:txBody>
          <a:bodyPr>
            <a:normAutofit lnSpcReduction="10000"/>
          </a:bodyPr>
          <a:lstStyle/>
          <a:p>
            <a:r>
              <a:rPr lang="en-US" sz="2000" b="1" dirty="0"/>
              <a:t>Community funds establishment process </a:t>
            </a:r>
            <a:r>
              <a:rPr lang="en-US" sz="2000" dirty="0"/>
              <a:t>and service delivery</a:t>
            </a:r>
          </a:p>
          <a:p>
            <a:r>
              <a:rPr lang="en-US" sz="2000" b="1" dirty="0"/>
              <a:t>No funding </a:t>
            </a:r>
            <a:r>
              <a:rPr lang="en-US" sz="2000" dirty="0"/>
              <a:t>from the City</a:t>
            </a:r>
          </a:p>
          <a:p>
            <a:r>
              <a:rPr lang="en-US" sz="2000" dirty="0"/>
              <a:t>City </a:t>
            </a:r>
            <a:r>
              <a:rPr lang="en-US" sz="2000" b="1" dirty="0"/>
              <a:t>pays monthly on budget (97%) </a:t>
            </a:r>
            <a:r>
              <a:rPr lang="en-US" sz="2000" dirty="0"/>
              <a:t>based on an approved business plan</a:t>
            </a:r>
          </a:p>
          <a:p>
            <a:r>
              <a:rPr lang="en-US" sz="2000" dirty="0"/>
              <a:t>City </a:t>
            </a:r>
            <a:r>
              <a:rPr lang="en-US" sz="2000" b="1" dirty="0"/>
              <a:t>creates a provision for bad debts (3%) </a:t>
            </a:r>
            <a:r>
              <a:rPr lang="en-US" sz="2000" dirty="0"/>
              <a:t>from the additional rates levied in the name of the CID</a:t>
            </a:r>
          </a:p>
          <a:p>
            <a:r>
              <a:rPr lang="en-US" sz="2000" b="1" dirty="0"/>
              <a:t>Provision</a:t>
            </a:r>
            <a:r>
              <a:rPr lang="en-US" sz="2000" dirty="0"/>
              <a:t> for bad debts is </a:t>
            </a:r>
            <a:r>
              <a:rPr lang="en-US" sz="2000" b="1" dirty="0"/>
              <a:t>reviewed annually </a:t>
            </a:r>
          </a:p>
          <a:p>
            <a:pPr lvl="1"/>
            <a:r>
              <a:rPr lang="en-US" sz="2000" b="1" dirty="0"/>
              <a:t>Over provision is refunded </a:t>
            </a:r>
            <a:r>
              <a:rPr lang="en-US" sz="2000" dirty="0"/>
              <a:t>to qualifying CIDs</a:t>
            </a:r>
          </a:p>
          <a:p>
            <a:r>
              <a:rPr lang="en-US" sz="2000" dirty="0"/>
              <a:t>Contributions are </a:t>
            </a:r>
            <a:r>
              <a:rPr lang="en-US" sz="2000" b="1" dirty="0"/>
              <a:t>based on municipal property values</a:t>
            </a:r>
          </a:p>
          <a:p>
            <a:r>
              <a:rPr lang="en-ZA" altLang="en-US" sz="2000" dirty="0"/>
              <a:t>During establishing - additional rate &lt; 25% of rates rate</a:t>
            </a:r>
            <a:endParaRPr lang="en-US" sz="2000" dirty="0"/>
          </a:p>
          <a:p>
            <a:r>
              <a:rPr lang="en-US" sz="2000" b="1" dirty="0"/>
              <a:t>City determines the rand-in-the-rand per CID </a:t>
            </a:r>
            <a:r>
              <a:rPr lang="en-US" sz="2000" dirty="0"/>
              <a:t>and Council approves it as part of the budget process</a:t>
            </a:r>
          </a:p>
          <a:p>
            <a:r>
              <a:rPr lang="en-US" sz="2000" b="1" dirty="0"/>
              <a:t>City concludes </a:t>
            </a:r>
            <a:r>
              <a:rPr lang="en-US" sz="2000" dirty="0"/>
              <a:t>a </a:t>
            </a:r>
            <a:r>
              <a:rPr lang="en-US" sz="2000" b="1" dirty="0"/>
              <a:t>Finance agreement </a:t>
            </a:r>
            <a:r>
              <a:rPr lang="en-US" sz="2000" dirty="0"/>
              <a:t>per CID</a:t>
            </a:r>
          </a:p>
          <a:p>
            <a:r>
              <a:rPr lang="en-US" sz="2000" dirty="0"/>
              <a:t>Regular </a:t>
            </a:r>
            <a:r>
              <a:rPr lang="en-US" sz="2000" b="1" dirty="0"/>
              <a:t>financial reporting </a:t>
            </a:r>
            <a:r>
              <a:rPr lang="en-US" sz="2000" dirty="0"/>
              <a:t>and </a:t>
            </a:r>
            <a:r>
              <a:rPr lang="en-US" sz="2000" b="1" dirty="0"/>
              <a:t>audited</a:t>
            </a:r>
            <a:r>
              <a:rPr lang="en-US" sz="2000" dirty="0"/>
              <a:t> Annual Financial Statements</a:t>
            </a:r>
          </a:p>
          <a:p>
            <a:endParaRPr lang="en-US" sz="1600" dirty="0"/>
          </a:p>
          <a:p>
            <a:endParaRPr lang="en-US" sz="1600" dirty="0"/>
          </a:p>
          <a:p>
            <a:endParaRPr lang="en-US" sz="1600" dirty="0"/>
          </a:p>
          <a:p>
            <a:endParaRPr lang="en-US" sz="1600" dirty="0"/>
          </a:p>
          <a:p>
            <a:endParaRPr lang="en-ZA" sz="1600" dirty="0"/>
          </a:p>
        </p:txBody>
      </p:sp>
      <p:sp>
        <p:nvSpPr>
          <p:cNvPr id="5"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12</a:t>
            </a:fld>
            <a:endParaRPr lang="en-US" dirty="0"/>
          </a:p>
        </p:txBody>
      </p:sp>
    </p:spTree>
    <p:extLst>
      <p:ext uri="{BB962C8B-B14F-4D97-AF65-F5344CB8AC3E}">
        <p14:creationId xmlns:p14="http://schemas.microsoft.com/office/powerpoint/2010/main" val="408980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635" y="213315"/>
            <a:ext cx="8696037" cy="694352"/>
          </a:xfrm>
        </p:spPr>
        <p:txBody>
          <a:bodyPr>
            <a:noAutofit/>
          </a:bodyPr>
          <a:lstStyle/>
          <a:p>
            <a:r>
              <a:rPr lang="en-ZA" altLang="en-US" sz="2800" dirty="0">
                <a:solidFill>
                  <a:schemeClr val="tx1">
                    <a:lumMod val="95000"/>
                    <a:lumOff val="5000"/>
                  </a:schemeClr>
                </a:solidFill>
              </a:rPr>
              <a:t>Post Establishment Approval Requirements</a:t>
            </a:r>
          </a:p>
        </p:txBody>
      </p:sp>
      <p:sp>
        <p:nvSpPr>
          <p:cNvPr id="5" name="Content Placeholder 2"/>
          <p:cNvSpPr>
            <a:spLocks noGrp="1"/>
          </p:cNvSpPr>
          <p:nvPr>
            <p:ph idx="1"/>
          </p:nvPr>
        </p:nvSpPr>
        <p:spPr>
          <a:xfrm>
            <a:off x="457200" y="1283856"/>
            <a:ext cx="8229600" cy="4603946"/>
          </a:xfrm>
        </p:spPr>
        <p:txBody>
          <a:bodyPr>
            <a:noAutofit/>
          </a:bodyPr>
          <a:lstStyle/>
          <a:p>
            <a:r>
              <a:rPr lang="en-ZA" altLang="en-US" sz="2000" dirty="0"/>
              <a:t>5 year </a:t>
            </a:r>
            <a:r>
              <a:rPr lang="en-ZA" altLang="en-US" sz="2000" b="1" dirty="0"/>
              <a:t>Business Plan </a:t>
            </a:r>
          </a:p>
          <a:p>
            <a:r>
              <a:rPr lang="en-ZA" altLang="en-US" sz="2000" dirty="0"/>
              <a:t>Non-Profit Organisation</a:t>
            </a:r>
            <a:r>
              <a:rPr lang="en-ZA" altLang="en-US" sz="2000" b="1" dirty="0"/>
              <a:t> NPO </a:t>
            </a:r>
            <a:r>
              <a:rPr lang="en-ZA" altLang="en-US" sz="2000" dirty="0"/>
              <a:t>(Company and Intellectual Property Commission registration) </a:t>
            </a:r>
          </a:p>
          <a:p>
            <a:r>
              <a:rPr lang="en-ZA" altLang="en-US" sz="2000" b="1" dirty="0"/>
              <a:t>Tax </a:t>
            </a:r>
            <a:r>
              <a:rPr lang="en-ZA" altLang="en-US" sz="2000" dirty="0"/>
              <a:t>Compliance</a:t>
            </a:r>
          </a:p>
          <a:p>
            <a:r>
              <a:rPr lang="en-ZA" altLang="en-US" sz="2000" b="1" dirty="0"/>
              <a:t>VAT</a:t>
            </a:r>
            <a:r>
              <a:rPr lang="en-ZA" altLang="en-US" sz="2000" dirty="0"/>
              <a:t> registration</a:t>
            </a:r>
          </a:p>
          <a:p>
            <a:r>
              <a:rPr lang="en-US" altLang="en-US" sz="2000" dirty="0"/>
              <a:t>Apply for </a:t>
            </a:r>
            <a:r>
              <a:rPr lang="en-US" altLang="en-US" sz="2000" b="1" dirty="0"/>
              <a:t>tax exemption</a:t>
            </a:r>
            <a:endParaRPr lang="en-ZA" altLang="en-US" sz="2000" b="1" dirty="0"/>
          </a:p>
          <a:p>
            <a:r>
              <a:rPr lang="en-ZA" altLang="en-US" sz="2000" b="1" dirty="0"/>
              <a:t>Board of Directors </a:t>
            </a:r>
            <a:r>
              <a:rPr lang="en-ZA" altLang="en-US" sz="2000" dirty="0"/>
              <a:t>(portfolios)</a:t>
            </a:r>
          </a:p>
          <a:p>
            <a:r>
              <a:rPr lang="en-ZA" altLang="en-US" sz="2000" b="1" dirty="0"/>
              <a:t>Supplier registration </a:t>
            </a:r>
            <a:r>
              <a:rPr lang="en-ZA" altLang="en-US" sz="2000" dirty="0"/>
              <a:t>as a City supplier</a:t>
            </a:r>
          </a:p>
          <a:p>
            <a:r>
              <a:rPr lang="en-ZA" altLang="en-US" sz="2000" dirty="0"/>
              <a:t>Bank account</a:t>
            </a:r>
          </a:p>
          <a:p>
            <a:r>
              <a:rPr lang="en-ZA" altLang="en-US" sz="2000" b="1" dirty="0"/>
              <a:t>Website</a:t>
            </a:r>
          </a:p>
          <a:p>
            <a:r>
              <a:rPr lang="en-ZA" altLang="en-US" sz="2000" b="1" dirty="0"/>
              <a:t>Political representation </a:t>
            </a:r>
            <a:r>
              <a:rPr lang="en-ZA" altLang="en-US" sz="2000" dirty="0"/>
              <a:t>on Board (Observer so no voting rights)</a:t>
            </a:r>
          </a:p>
          <a:p>
            <a:r>
              <a:rPr lang="en-US" altLang="en-US" sz="2000" b="1" dirty="0"/>
              <a:t>Board meetings </a:t>
            </a:r>
            <a:r>
              <a:rPr lang="en-US" altLang="en-US" sz="2000" dirty="0"/>
              <a:t>and keep </a:t>
            </a:r>
            <a:r>
              <a:rPr lang="en-US" altLang="en-US" sz="2000" b="1" dirty="0"/>
              <a:t>minutes</a:t>
            </a:r>
          </a:p>
          <a:p>
            <a:r>
              <a:rPr lang="en-US" altLang="en-US" sz="2000" dirty="0"/>
              <a:t>Annual General Meetings  </a:t>
            </a:r>
            <a:r>
              <a:rPr lang="en-US" altLang="en-US" sz="2000" b="1" dirty="0"/>
              <a:t>(AGM)</a:t>
            </a:r>
            <a:endParaRPr lang="en-ZA" altLang="en-US" sz="2000" b="1" dirty="0"/>
          </a:p>
        </p:txBody>
      </p:sp>
      <p:sp>
        <p:nvSpPr>
          <p:cNvPr id="6"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13</a:t>
            </a:fld>
            <a:endParaRPr lang="en-US" dirty="0"/>
          </a:p>
        </p:txBody>
      </p:sp>
    </p:spTree>
    <p:extLst>
      <p:ext uri="{BB962C8B-B14F-4D97-AF65-F5344CB8AC3E}">
        <p14:creationId xmlns:p14="http://schemas.microsoft.com/office/powerpoint/2010/main" val="249637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199" y="240146"/>
            <a:ext cx="8659368" cy="692727"/>
          </a:xfrm>
        </p:spPr>
        <p:txBody>
          <a:bodyPr>
            <a:noAutofit/>
          </a:bodyPr>
          <a:lstStyle/>
          <a:p>
            <a:r>
              <a:rPr lang="en-GB" altLang="en-US" sz="2800" dirty="0">
                <a:solidFill>
                  <a:schemeClr val="tx1">
                    <a:lumMod val="95000"/>
                    <a:lumOff val="5000"/>
                  </a:schemeClr>
                </a:solidFill>
              </a:rPr>
              <a:t>Post Establishment</a:t>
            </a:r>
          </a:p>
        </p:txBody>
      </p:sp>
      <p:sp>
        <p:nvSpPr>
          <p:cNvPr id="5" name="Rectangle 3"/>
          <p:cNvSpPr>
            <a:spLocks noGrp="1" noChangeArrowheads="1"/>
          </p:cNvSpPr>
          <p:nvPr>
            <p:ph idx="1"/>
          </p:nvPr>
        </p:nvSpPr>
        <p:spPr>
          <a:xfrm>
            <a:off x="457199" y="1089891"/>
            <a:ext cx="8409709" cy="5237018"/>
          </a:xfrm>
        </p:spPr>
        <p:txBody>
          <a:bodyPr>
            <a:normAutofit lnSpcReduction="10000"/>
          </a:bodyPr>
          <a:lstStyle/>
          <a:p>
            <a:pPr>
              <a:defRPr/>
            </a:pPr>
            <a:r>
              <a:rPr lang="en-US" altLang="en-US" sz="2000" b="1" dirty="0"/>
              <a:t>Management Body </a:t>
            </a:r>
            <a:r>
              <a:rPr lang="en-US" altLang="en-US" sz="2000" dirty="0"/>
              <a:t>must be a Non-Profit </a:t>
            </a:r>
            <a:r>
              <a:rPr lang="en-US" altLang="en-US" sz="2000" dirty="0" err="1"/>
              <a:t>Organisation</a:t>
            </a:r>
            <a:r>
              <a:rPr lang="en-US" altLang="en-US" sz="2000" dirty="0"/>
              <a:t> </a:t>
            </a:r>
            <a:r>
              <a:rPr lang="en-US" altLang="en-US" sz="2000" b="1" dirty="0"/>
              <a:t>(NPO)</a:t>
            </a:r>
          </a:p>
          <a:p>
            <a:pPr>
              <a:defRPr/>
            </a:pPr>
            <a:r>
              <a:rPr lang="en-US" altLang="en-US" sz="2000" b="1" dirty="0"/>
              <a:t>Board of directors </a:t>
            </a:r>
            <a:r>
              <a:rPr lang="en-US" altLang="en-US" sz="2000" dirty="0"/>
              <a:t>manage the NPC </a:t>
            </a:r>
            <a:r>
              <a:rPr lang="en-US" altLang="en-US" sz="2000" b="1" dirty="0"/>
              <a:t>(All property owners)</a:t>
            </a:r>
          </a:p>
          <a:p>
            <a:pPr>
              <a:defRPr/>
            </a:pPr>
            <a:r>
              <a:rPr lang="en-US" altLang="en-US" sz="2000" b="1" dirty="0"/>
              <a:t>City oversight is imperative </a:t>
            </a:r>
            <a:r>
              <a:rPr lang="en-US" altLang="en-US" sz="2000" dirty="0"/>
              <a:t>for success as CIDs use public funds</a:t>
            </a:r>
          </a:p>
          <a:p>
            <a:pPr lvl="1">
              <a:defRPr/>
            </a:pPr>
            <a:r>
              <a:rPr lang="en-ZA" altLang="en-US" sz="2000" b="1" dirty="0"/>
              <a:t>Political Observer </a:t>
            </a:r>
            <a:r>
              <a:rPr lang="en-ZA" altLang="en-US" sz="2000" dirty="0"/>
              <a:t>appointed by the Mayor </a:t>
            </a:r>
            <a:r>
              <a:rPr lang="en-ZA" altLang="en-US" sz="2000" b="1" dirty="0"/>
              <a:t>attends CID Board meetings</a:t>
            </a:r>
          </a:p>
          <a:p>
            <a:pPr lvl="1">
              <a:defRPr/>
            </a:pPr>
            <a:r>
              <a:rPr lang="en-ZA" altLang="en-US" sz="2000" b="1" dirty="0"/>
              <a:t>CID Branch oversees </a:t>
            </a:r>
            <a:r>
              <a:rPr lang="en-ZA" altLang="en-US" sz="2000" dirty="0"/>
              <a:t>fiscal and corporate governance</a:t>
            </a:r>
          </a:p>
          <a:p>
            <a:pPr lvl="1">
              <a:defRPr/>
            </a:pPr>
            <a:r>
              <a:rPr lang="en-ZA" altLang="en-US" sz="2000" b="1" dirty="0"/>
              <a:t>City Service Departments </a:t>
            </a:r>
            <a:r>
              <a:rPr lang="en-ZA" altLang="en-US" sz="2000" dirty="0"/>
              <a:t>oversees CID supplementary municipal services</a:t>
            </a:r>
          </a:p>
          <a:p>
            <a:pPr lvl="1">
              <a:defRPr/>
            </a:pPr>
            <a:r>
              <a:rPr lang="en-ZA" altLang="en-US" sz="2000" dirty="0"/>
              <a:t>Sub-Councils receive </a:t>
            </a:r>
            <a:r>
              <a:rPr lang="en-ZA" altLang="en-US" sz="2000" b="1" dirty="0"/>
              <a:t>Annual Reports</a:t>
            </a:r>
          </a:p>
          <a:p>
            <a:pPr lvl="1">
              <a:defRPr/>
            </a:pPr>
            <a:r>
              <a:rPr lang="en-ZA" altLang="en-US" sz="2000" dirty="0"/>
              <a:t>CFO </a:t>
            </a:r>
            <a:r>
              <a:rPr lang="en-ZA" altLang="en-US" sz="2000" b="1" dirty="0"/>
              <a:t>can request a forensic audit </a:t>
            </a:r>
            <a:r>
              <a:rPr lang="en-ZA" altLang="en-US" sz="2000" dirty="0"/>
              <a:t>should it be necessary </a:t>
            </a:r>
          </a:p>
          <a:p>
            <a:pPr indent="-285750">
              <a:buFont typeface="Arial" panose="020B0604020202020204" pitchFamily="34" charset="0"/>
              <a:buChar char="•"/>
              <a:defRPr/>
            </a:pPr>
            <a:r>
              <a:rPr lang="en-ZA" altLang="en-US" sz="2000" dirty="0"/>
              <a:t>Ongoing Tax Compliance</a:t>
            </a:r>
          </a:p>
          <a:p>
            <a:pPr indent="-285750">
              <a:buFont typeface="Arial" panose="020B0604020202020204" pitchFamily="34" charset="0"/>
              <a:buChar char="•"/>
              <a:defRPr/>
            </a:pPr>
            <a:r>
              <a:rPr lang="en-ZA" altLang="en-US" sz="2000" dirty="0"/>
              <a:t>VAT registration</a:t>
            </a:r>
          </a:p>
          <a:p>
            <a:pPr indent="-285750">
              <a:buFont typeface="Arial" panose="020B0604020202020204" pitchFamily="34" charset="0"/>
              <a:buChar char="•"/>
              <a:defRPr/>
            </a:pPr>
            <a:r>
              <a:rPr lang="en-ZA" altLang="en-US" sz="2000" dirty="0"/>
              <a:t>Apply for tax exemption</a:t>
            </a:r>
          </a:p>
          <a:p>
            <a:pPr indent="-285750">
              <a:buFont typeface="Arial" panose="020B0604020202020204" pitchFamily="34" charset="0"/>
              <a:buChar char="•"/>
              <a:defRPr/>
            </a:pPr>
            <a:r>
              <a:rPr lang="en-ZA" altLang="en-US" sz="2000" b="1" dirty="0"/>
              <a:t>Register as supplier on Central Supplier Database </a:t>
            </a:r>
            <a:r>
              <a:rPr lang="en-ZA" altLang="en-US" sz="2000" dirty="0"/>
              <a:t>(CSD) and as a City supplier</a:t>
            </a:r>
            <a:endParaRPr lang="en-ZA" altLang="en-US" sz="2200" dirty="0"/>
          </a:p>
          <a:p>
            <a:pPr indent="-285750">
              <a:buFont typeface="Arial" panose="020B0604020202020204" pitchFamily="34" charset="0"/>
              <a:buChar char="•"/>
              <a:defRPr/>
            </a:pPr>
            <a:endParaRPr lang="en-ZA" altLang="en-US" sz="1800" dirty="0"/>
          </a:p>
          <a:p>
            <a:pPr marL="0" indent="0" eaLnBrk="1" hangingPunct="1">
              <a:buFontTx/>
              <a:buNone/>
              <a:defRPr/>
            </a:pPr>
            <a:endParaRPr lang="en-ZA" altLang="en-US" sz="1800" dirty="0"/>
          </a:p>
        </p:txBody>
      </p:sp>
    </p:spTree>
    <p:extLst>
      <p:ext uri="{BB962C8B-B14F-4D97-AF65-F5344CB8AC3E}">
        <p14:creationId xmlns:p14="http://schemas.microsoft.com/office/powerpoint/2010/main" val="98777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en-ZA" altLang="en-US" sz="2800" dirty="0">
                <a:solidFill>
                  <a:schemeClr val="tx1">
                    <a:lumMod val="95000"/>
                    <a:lumOff val="5000"/>
                  </a:schemeClr>
                </a:solidFill>
              </a:rPr>
              <a:t>Role of the City of Cape Town </a:t>
            </a:r>
            <a:endParaRPr lang="en-GB" altLang="en-US" sz="2800" dirty="0">
              <a:solidFill>
                <a:schemeClr val="tx1">
                  <a:lumMod val="95000"/>
                  <a:lumOff val="5000"/>
                </a:schemeClr>
              </a:solidFill>
            </a:endParaRPr>
          </a:p>
        </p:txBody>
      </p:sp>
      <p:sp>
        <p:nvSpPr>
          <p:cNvPr id="5" name="Rectangle 3"/>
          <p:cNvSpPr>
            <a:spLocks noGrp="1" noChangeArrowheads="1"/>
          </p:cNvSpPr>
          <p:nvPr>
            <p:ph idx="1"/>
          </p:nvPr>
        </p:nvSpPr>
        <p:spPr/>
        <p:txBody>
          <a:bodyPr>
            <a:normAutofit fontScale="92500" lnSpcReduction="10000"/>
          </a:bodyPr>
          <a:lstStyle/>
          <a:p>
            <a:pPr marL="0" indent="0" eaLnBrk="1" hangingPunct="1">
              <a:buFontTx/>
              <a:buNone/>
              <a:defRPr/>
            </a:pPr>
            <a:r>
              <a:rPr lang="en-ZA" sz="2400" b="1" dirty="0"/>
              <a:t>Post Establishment</a:t>
            </a:r>
          </a:p>
          <a:p>
            <a:pPr marL="0" indent="0" eaLnBrk="1" hangingPunct="1">
              <a:buFontTx/>
              <a:buNone/>
              <a:defRPr/>
            </a:pPr>
            <a:endParaRPr lang="en-ZA" sz="2400" b="1" dirty="0"/>
          </a:p>
          <a:p>
            <a:pPr eaLnBrk="1" hangingPunct="1">
              <a:defRPr/>
            </a:pPr>
            <a:r>
              <a:rPr lang="en-ZA" sz="2400" b="1" dirty="0"/>
              <a:t>Compliance</a:t>
            </a:r>
          </a:p>
          <a:p>
            <a:pPr marL="549275" indent="-285750" eaLnBrk="1" hangingPunct="1">
              <a:buFontTx/>
              <a:buChar char="-"/>
              <a:defRPr/>
            </a:pPr>
            <a:r>
              <a:rPr lang="en-ZA" sz="2400" b="1" dirty="0"/>
              <a:t>Extension</a:t>
            </a:r>
            <a:r>
              <a:rPr lang="en-ZA" sz="2400" dirty="0"/>
              <a:t> of </a:t>
            </a:r>
            <a:r>
              <a:rPr lang="en-ZA" sz="2400" b="1" dirty="0"/>
              <a:t>boundaries</a:t>
            </a:r>
          </a:p>
          <a:p>
            <a:pPr marL="549275" indent="-285750" eaLnBrk="1" hangingPunct="1">
              <a:buFontTx/>
              <a:buChar char="-"/>
              <a:defRPr/>
            </a:pPr>
            <a:r>
              <a:rPr lang="en-ZA" sz="2400" b="1" dirty="0"/>
              <a:t>Renewal</a:t>
            </a:r>
            <a:r>
              <a:rPr lang="en-ZA" sz="2400" dirty="0"/>
              <a:t> of </a:t>
            </a:r>
            <a:r>
              <a:rPr lang="en-ZA" sz="2400" b="1" dirty="0"/>
              <a:t>term</a:t>
            </a:r>
          </a:p>
          <a:p>
            <a:pPr marL="549275" indent="-285750" eaLnBrk="1" hangingPunct="1">
              <a:buFontTx/>
              <a:buChar char="-"/>
              <a:defRPr/>
            </a:pPr>
            <a:r>
              <a:rPr lang="en-ZA" sz="2400" b="1" dirty="0"/>
              <a:t>Legislative Compliance </a:t>
            </a:r>
            <a:r>
              <a:rPr lang="en-ZA" sz="2400" dirty="0"/>
              <a:t>(refer legal framework)</a:t>
            </a:r>
          </a:p>
          <a:p>
            <a:pPr marL="549275" indent="-285750" eaLnBrk="1" hangingPunct="1">
              <a:buFontTx/>
              <a:buChar char="-"/>
              <a:defRPr/>
            </a:pPr>
            <a:r>
              <a:rPr lang="en-ZA" sz="2400" b="1" dirty="0"/>
              <a:t>Annual reports</a:t>
            </a:r>
          </a:p>
          <a:p>
            <a:pPr marL="549275" indent="-285750" eaLnBrk="1" hangingPunct="1">
              <a:buFontTx/>
              <a:buChar char="-"/>
              <a:defRPr/>
            </a:pPr>
            <a:r>
              <a:rPr lang="en-ZA" sz="2400" dirty="0"/>
              <a:t>Monthly </a:t>
            </a:r>
            <a:r>
              <a:rPr lang="en-ZA" sz="2400" b="1" dirty="0"/>
              <a:t>Expenditure Reports </a:t>
            </a:r>
            <a:r>
              <a:rPr lang="en-ZA" sz="2400" dirty="0"/>
              <a:t>(Actual vs Budget)</a:t>
            </a:r>
          </a:p>
          <a:p>
            <a:pPr marL="549275" indent="-285750" eaLnBrk="1" hangingPunct="1">
              <a:buFontTx/>
              <a:buChar char="-"/>
              <a:defRPr/>
            </a:pPr>
            <a:r>
              <a:rPr lang="en-ZA" sz="2400" dirty="0"/>
              <a:t>Review </a:t>
            </a:r>
            <a:r>
              <a:rPr lang="en-ZA" sz="2400" b="1" dirty="0"/>
              <a:t>annual budgets</a:t>
            </a:r>
          </a:p>
          <a:p>
            <a:pPr marL="549275" indent="-285750" eaLnBrk="1" hangingPunct="1">
              <a:buFontTx/>
              <a:buChar char="-"/>
              <a:defRPr/>
            </a:pPr>
            <a:r>
              <a:rPr lang="en-ZA" sz="2400" b="1" dirty="0"/>
              <a:t>Annual Financial </a:t>
            </a:r>
            <a:r>
              <a:rPr lang="en-ZA" sz="2400" dirty="0"/>
              <a:t>Statements</a:t>
            </a:r>
          </a:p>
          <a:p>
            <a:pPr marL="549275" indent="-285750" eaLnBrk="1" hangingPunct="1">
              <a:buFontTx/>
              <a:buChar char="-"/>
              <a:defRPr/>
            </a:pPr>
            <a:r>
              <a:rPr lang="en-ZA" sz="2400" dirty="0"/>
              <a:t>Mid year </a:t>
            </a:r>
            <a:r>
              <a:rPr lang="en-ZA" sz="2400" b="1" dirty="0"/>
              <a:t>performance review</a:t>
            </a:r>
          </a:p>
          <a:p>
            <a:pPr marL="263525" indent="0" eaLnBrk="1" hangingPunct="1">
              <a:buFontTx/>
              <a:buNone/>
              <a:defRPr/>
            </a:pPr>
            <a:endParaRPr lang="en-ZA" sz="2000" dirty="0"/>
          </a:p>
        </p:txBody>
      </p:sp>
      <p:sp>
        <p:nvSpPr>
          <p:cNvPr id="6"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15</a:t>
            </a:fld>
            <a:endParaRPr lang="en-US" dirty="0"/>
          </a:p>
        </p:txBody>
      </p:sp>
    </p:spTree>
    <p:extLst>
      <p:ext uri="{BB962C8B-B14F-4D97-AF65-F5344CB8AC3E}">
        <p14:creationId xmlns:p14="http://schemas.microsoft.com/office/powerpoint/2010/main" val="47879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78912"/>
          </a:xfrm>
        </p:spPr>
        <p:txBody>
          <a:bodyPr>
            <a:noAutofit/>
          </a:bodyPr>
          <a:lstStyle/>
          <a:p>
            <a:r>
              <a:rPr lang="en-US" dirty="0">
                <a:solidFill>
                  <a:schemeClr val="tx1">
                    <a:lumMod val="95000"/>
                    <a:lumOff val="5000"/>
                  </a:schemeClr>
                </a:solidFill>
              </a:rPr>
              <a:t>Potential Resident Concerns to take CID forward / Risks if we don’t</a:t>
            </a:r>
            <a:endParaRPr lang="en-ZA" dirty="0">
              <a:solidFill>
                <a:schemeClr val="tx1">
                  <a:lumMod val="95000"/>
                  <a:lumOff val="5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400" b="1" dirty="0"/>
              <a:t>Concerns:</a:t>
            </a:r>
          </a:p>
          <a:p>
            <a:r>
              <a:rPr lang="en-US" sz="2400" b="1" dirty="0"/>
              <a:t>Steering Committee </a:t>
            </a:r>
            <a:r>
              <a:rPr lang="en-US" sz="2400" dirty="0"/>
              <a:t>(capacity, appetite, funding, property owners)</a:t>
            </a:r>
          </a:p>
          <a:p>
            <a:r>
              <a:rPr lang="en-US" sz="2400" dirty="0"/>
              <a:t>Unsatisfactory </a:t>
            </a:r>
            <a:r>
              <a:rPr lang="en-US" sz="2400" b="1" dirty="0"/>
              <a:t>arrears profile</a:t>
            </a:r>
          </a:p>
          <a:p>
            <a:r>
              <a:rPr lang="en-US" sz="2400" dirty="0"/>
              <a:t>Low</a:t>
            </a:r>
            <a:r>
              <a:rPr lang="en-US" sz="2400" b="1" dirty="0"/>
              <a:t> valuation </a:t>
            </a:r>
            <a:r>
              <a:rPr lang="en-US" sz="2400" dirty="0"/>
              <a:t>base</a:t>
            </a:r>
          </a:p>
          <a:p>
            <a:r>
              <a:rPr lang="en-US" sz="2400" dirty="0"/>
              <a:t>Insufficient </a:t>
            </a:r>
            <a:r>
              <a:rPr lang="en-US" sz="2400" b="1" dirty="0"/>
              <a:t>support</a:t>
            </a:r>
          </a:p>
          <a:p>
            <a:r>
              <a:rPr lang="en-US" sz="2400" dirty="0"/>
              <a:t>High rate of </a:t>
            </a:r>
            <a:r>
              <a:rPr lang="en-US" sz="2400" b="1" dirty="0"/>
              <a:t>objections</a:t>
            </a:r>
          </a:p>
          <a:p>
            <a:endParaRPr lang="en-US" sz="2400" b="1" dirty="0"/>
          </a:p>
          <a:p>
            <a:pPr marL="0" indent="0">
              <a:buNone/>
            </a:pPr>
            <a:r>
              <a:rPr lang="en-US" sz="2400" b="1" dirty="0"/>
              <a:t>Risks:</a:t>
            </a:r>
          </a:p>
          <a:p>
            <a:r>
              <a:rPr lang="en-US" sz="2400" dirty="0"/>
              <a:t>Becoming </a:t>
            </a:r>
            <a:r>
              <a:rPr lang="en-US" sz="2400" b="1" dirty="0"/>
              <a:t>part of a larger CID </a:t>
            </a:r>
            <a:r>
              <a:rPr lang="en-US" sz="2400" dirty="0"/>
              <a:t>where we </a:t>
            </a:r>
            <a:r>
              <a:rPr lang="en-US" sz="2400" b="1" dirty="0"/>
              <a:t>lose focus </a:t>
            </a:r>
            <a:r>
              <a:rPr lang="en-US" sz="2400" dirty="0"/>
              <a:t>and </a:t>
            </a:r>
            <a:r>
              <a:rPr lang="en-US" sz="2400" b="1" dirty="0"/>
              <a:t>control</a:t>
            </a:r>
            <a:r>
              <a:rPr lang="en-US" sz="2400" dirty="0"/>
              <a:t> of funds</a:t>
            </a:r>
          </a:p>
          <a:p>
            <a:r>
              <a:rPr lang="en-US" sz="2400" b="1" dirty="0"/>
              <a:t>Appetite</a:t>
            </a:r>
            <a:r>
              <a:rPr lang="en-US" sz="2400" dirty="0"/>
              <a:t> of</a:t>
            </a:r>
            <a:r>
              <a:rPr lang="en-US" sz="2400" b="1" dirty="0"/>
              <a:t> current </a:t>
            </a:r>
            <a:r>
              <a:rPr lang="en-US" sz="2400" dirty="0"/>
              <a:t>Committee for </a:t>
            </a:r>
            <a:r>
              <a:rPr lang="en-US" sz="2400" b="1" dirty="0"/>
              <a:t>status quo </a:t>
            </a:r>
          </a:p>
        </p:txBody>
      </p:sp>
      <p:sp>
        <p:nvSpPr>
          <p:cNvPr id="5"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16</a:t>
            </a:fld>
            <a:endParaRPr lang="en-US" dirty="0"/>
          </a:p>
        </p:txBody>
      </p:sp>
    </p:spTree>
    <p:extLst>
      <p:ext uri="{BB962C8B-B14F-4D97-AF65-F5344CB8AC3E}">
        <p14:creationId xmlns:p14="http://schemas.microsoft.com/office/powerpoint/2010/main" val="295465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2510-1506-B1A0-B487-704AB1DBFF03}"/>
              </a:ext>
            </a:extLst>
          </p:cNvPr>
          <p:cNvSpPr>
            <a:spLocks noGrp="1"/>
          </p:cNvSpPr>
          <p:nvPr>
            <p:ph type="title"/>
          </p:nvPr>
        </p:nvSpPr>
        <p:spPr/>
        <p:txBody>
          <a:bodyPr>
            <a:normAutofit/>
          </a:bodyPr>
          <a:lstStyle/>
          <a:p>
            <a:r>
              <a:rPr lang="en-US" dirty="0">
                <a:solidFill>
                  <a:schemeClr val="tx1">
                    <a:lumMod val="95000"/>
                    <a:lumOff val="5000"/>
                  </a:schemeClr>
                </a:solidFill>
              </a:rPr>
              <a:t>Timelines + Roll out of SK CID </a:t>
            </a:r>
          </a:p>
        </p:txBody>
      </p:sp>
      <p:sp>
        <p:nvSpPr>
          <p:cNvPr id="3" name="Content Placeholder 2">
            <a:extLst>
              <a:ext uri="{FF2B5EF4-FFF2-40B4-BE49-F238E27FC236}">
                <a16:creationId xmlns:a16="http://schemas.microsoft.com/office/drawing/2014/main" id="{5F17ECF0-FC1F-C6DD-44AF-784926060865}"/>
              </a:ext>
            </a:extLst>
          </p:cNvPr>
          <p:cNvSpPr>
            <a:spLocks noGrp="1"/>
          </p:cNvSpPr>
          <p:nvPr>
            <p:ph idx="1"/>
          </p:nvPr>
        </p:nvSpPr>
        <p:spPr>
          <a:xfrm>
            <a:off x="457200" y="1092577"/>
            <a:ext cx="8229600" cy="4418465"/>
          </a:xfrm>
        </p:spPr>
        <p:txBody>
          <a:bodyPr>
            <a:noAutofit/>
          </a:bodyPr>
          <a:lstStyle/>
          <a:p>
            <a:r>
              <a:rPr lang="en-US" sz="1800" dirty="0"/>
              <a:t>COCT approved the commencement of the SK CID after receiving a 97.5% Rates Collection Ratio for our area on </a:t>
            </a:r>
            <a:r>
              <a:rPr lang="en-US" sz="1800" b="1" u="sng" dirty="0"/>
              <a:t>2 JUNE 2023</a:t>
            </a:r>
          </a:p>
          <a:p>
            <a:r>
              <a:rPr lang="en-US" sz="1800" dirty="0"/>
              <a:t>All Processes as per </a:t>
            </a:r>
            <a:r>
              <a:rPr lang="en-US" sz="1800" u="sng" dirty="0"/>
              <a:t>Project Plan </a:t>
            </a:r>
            <a:r>
              <a:rPr lang="en-US" sz="1800" dirty="0"/>
              <a:t>for the establishment of SK CID must be submitted by </a:t>
            </a:r>
            <a:r>
              <a:rPr lang="en-US" sz="1800" b="1" u="sng" dirty="0"/>
              <a:t>31 OCTOBER 2023.</a:t>
            </a:r>
            <a:r>
              <a:rPr lang="en-US" sz="1800" dirty="0"/>
              <a:t>  COCT will evaluate all aspects of the submitted documentation and pronounce on the outcome.</a:t>
            </a:r>
            <a:endParaRPr lang="en-US" sz="1800" b="1" u="sng" dirty="0"/>
          </a:p>
          <a:p>
            <a:pPr lvl="1"/>
            <a:r>
              <a:rPr lang="en-US" sz="1800" b="1" dirty="0"/>
              <a:t>By 31 Oct 23, following to be achieved:  Survey / Public Mtgs / Budgets /  5 year Plan / Voting to achieve 60% (Each step is approved by the COCT</a:t>
            </a:r>
          </a:p>
          <a:p>
            <a:r>
              <a:rPr lang="en-US" sz="1800" dirty="0"/>
              <a:t>Should the City Approve the SK CID application with all the processes the anticipated implementation date to roll out the SK CID is </a:t>
            </a:r>
            <a:r>
              <a:rPr lang="en-US" sz="1800" b="1" u="sng" dirty="0"/>
              <a:t>1 JULY 2024</a:t>
            </a:r>
          </a:p>
          <a:p>
            <a:r>
              <a:rPr lang="en-US" sz="1800" dirty="0"/>
              <a:t>The applicable rate based on the </a:t>
            </a:r>
            <a:r>
              <a:rPr lang="en-US" sz="1800" u="sng" dirty="0"/>
              <a:t>latest Municipal value </a:t>
            </a:r>
            <a:r>
              <a:rPr lang="en-US" sz="1800" dirty="0"/>
              <a:t>of the respective property will be added to the Monthly Rates Bill under a separate section – CID</a:t>
            </a:r>
          </a:p>
          <a:p>
            <a:r>
              <a:rPr lang="en-US" sz="1800" dirty="0"/>
              <a:t>Rates collected by COCT are transferred to the SK NPO Account for ongoing maintenance and upkeep according to </a:t>
            </a:r>
            <a:r>
              <a:rPr lang="en-US" sz="1800" u="sng" dirty="0"/>
              <a:t>Business Plan and Budget</a:t>
            </a:r>
            <a:r>
              <a:rPr lang="en-US" sz="1800" dirty="0"/>
              <a:t> for Simon’s Kloof Residential Area.</a:t>
            </a:r>
          </a:p>
          <a:p>
            <a:pPr marL="0" indent="0">
              <a:buNone/>
            </a:pPr>
            <a:endParaRPr lang="en-US" sz="1800" dirty="0"/>
          </a:p>
        </p:txBody>
      </p:sp>
    </p:spTree>
    <p:extLst>
      <p:ext uri="{BB962C8B-B14F-4D97-AF65-F5344CB8AC3E}">
        <p14:creationId xmlns:p14="http://schemas.microsoft.com/office/powerpoint/2010/main" val="205780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56A3-C897-E673-AE83-65B44E9E5650}"/>
              </a:ext>
            </a:extLst>
          </p:cNvPr>
          <p:cNvSpPr>
            <a:spLocks noGrp="1"/>
          </p:cNvSpPr>
          <p:nvPr>
            <p:ph type="title"/>
          </p:nvPr>
        </p:nvSpPr>
        <p:spPr/>
        <p:txBody>
          <a:bodyPr/>
          <a:lstStyle/>
          <a:p>
            <a:r>
              <a:rPr lang="en-ZA" dirty="0"/>
              <a:t>SK CID Estimated Contribution Sliding Scale </a:t>
            </a:r>
          </a:p>
        </p:txBody>
      </p:sp>
      <p:pic>
        <p:nvPicPr>
          <p:cNvPr id="6" name="Content Placeholder 5">
            <a:extLst>
              <a:ext uri="{FF2B5EF4-FFF2-40B4-BE49-F238E27FC236}">
                <a16:creationId xmlns:a16="http://schemas.microsoft.com/office/drawing/2014/main" id="{3C4B35F4-EC6C-7BF5-9F85-BFA4B3F74CC0}"/>
              </a:ext>
            </a:extLst>
          </p:cNvPr>
          <p:cNvPicPr>
            <a:picLocks noGrp="1" noChangeAspect="1"/>
          </p:cNvPicPr>
          <p:nvPr>
            <p:ph idx="1"/>
          </p:nvPr>
        </p:nvPicPr>
        <p:blipFill>
          <a:blip r:embed="rId2"/>
          <a:stretch>
            <a:fillRect/>
          </a:stretch>
        </p:blipFill>
        <p:spPr>
          <a:xfrm>
            <a:off x="637309" y="1125913"/>
            <a:ext cx="7883235" cy="5466837"/>
          </a:xfrm>
          <a:prstGeom prst="rect">
            <a:avLst/>
          </a:prstGeom>
        </p:spPr>
      </p:pic>
    </p:spTree>
    <p:extLst>
      <p:ext uri="{BB962C8B-B14F-4D97-AF65-F5344CB8AC3E}">
        <p14:creationId xmlns:p14="http://schemas.microsoft.com/office/powerpoint/2010/main" val="8489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729D-18FB-2719-14F5-F3A2E5AABD8D}"/>
              </a:ext>
            </a:extLst>
          </p:cNvPr>
          <p:cNvSpPr>
            <a:spLocks noGrp="1"/>
          </p:cNvSpPr>
          <p:nvPr>
            <p:ph type="title"/>
          </p:nvPr>
        </p:nvSpPr>
        <p:spPr/>
        <p:txBody>
          <a:bodyPr/>
          <a:lstStyle/>
          <a:p>
            <a:r>
              <a:rPr lang="en-ZA" dirty="0"/>
              <a:t>CID Contribution – How it appears on your rates bill</a:t>
            </a:r>
          </a:p>
        </p:txBody>
      </p:sp>
      <p:pic>
        <p:nvPicPr>
          <p:cNvPr id="9" name="Content Placeholder 8">
            <a:extLst>
              <a:ext uri="{FF2B5EF4-FFF2-40B4-BE49-F238E27FC236}">
                <a16:creationId xmlns:a16="http://schemas.microsoft.com/office/drawing/2014/main" id="{F73842A3-2A3E-7F1E-3C5D-F67C54D6CC1B}"/>
              </a:ext>
            </a:extLst>
          </p:cNvPr>
          <p:cNvPicPr>
            <a:picLocks noGrp="1" noChangeAspect="1"/>
          </p:cNvPicPr>
          <p:nvPr>
            <p:ph idx="1"/>
          </p:nvPr>
        </p:nvPicPr>
        <p:blipFill>
          <a:blip r:embed="rId2"/>
          <a:stretch>
            <a:fillRect/>
          </a:stretch>
        </p:blipFill>
        <p:spPr>
          <a:xfrm>
            <a:off x="647700" y="1227648"/>
            <a:ext cx="8229600" cy="4927704"/>
          </a:xfrm>
        </p:spPr>
      </p:pic>
    </p:spTree>
    <p:extLst>
      <p:ext uri="{BB962C8B-B14F-4D97-AF65-F5344CB8AC3E}">
        <p14:creationId xmlns:p14="http://schemas.microsoft.com/office/powerpoint/2010/main" val="13070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15"/>
            <a:ext cx="9144000" cy="3430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1683" y="3486556"/>
            <a:ext cx="9082317"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CT_Logo_Ex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7" name="Picture 6" descr="P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
        <p:nvSpPr>
          <p:cNvPr id="8" name="Rectangle 2"/>
          <p:cNvSpPr txBox="1">
            <a:spLocks noChangeArrowheads="1"/>
          </p:cNvSpPr>
          <p:nvPr/>
        </p:nvSpPr>
        <p:spPr>
          <a:xfrm>
            <a:off x="3851275" y="2188666"/>
            <a:ext cx="5113338" cy="1443037"/>
          </a:xfrm>
          <a:prstGeom prst="rect">
            <a:avLst/>
          </a:prstGeom>
          <a:noFill/>
        </p:spPr>
        <p:txBody>
          <a:bodyPr vert="horz" lIns="91440" tIns="45720" rIns="91440" bIns="45720" rtlCol="0" anchor="t">
            <a:normAutofit/>
          </a:bodyPr>
          <a:lst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algn="ctr"/>
            <a:endParaRPr lang="en-US" altLang="en-US" dirty="0"/>
          </a:p>
        </p:txBody>
      </p:sp>
      <p:sp>
        <p:nvSpPr>
          <p:cNvPr id="3" name="Title 2"/>
          <p:cNvSpPr>
            <a:spLocks noGrp="1"/>
          </p:cNvSpPr>
          <p:nvPr>
            <p:ph type="ctrTitle"/>
          </p:nvPr>
        </p:nvSpPr>
        <p:spPr>
          <a:xfrm>
            <a:off x="803230" y="3698393"/>
            <a:ext cx="7772400" cy="1542837"/>
          </a:xfrm>
        </p:spPr>
        <p:txBody>
          <a:bodyPr>
            <a:normAutofit fontScale="90000"/>
          </a:bodyPr>
          <a:lstStyle/>
          <a:p>
            <a:pPr algn="ctr"/>
            <a:r>
              <a:rPr lang="en-US" altLang="en-US" dirty="0">
                <a:solidFill>
                  <a:schemeClr val="tx1">
                    <a:lumMod val="95000"/>
                    <a:lumOff val="5000"/>
                  </a:schemeClr>
                </a:solidFill>
              </a:rPr>
              <a:t>SIMON’S KLOOF</a:t>
            </a:r>
            <a:br>
              <a:rPr lang="en-US" altLang="en-US" dirty="0">
                <a:solidFill>
                  <a:schemeClr val="tx1">
                    <a:lumMod val="95000"/>
                    <a:lumOff val="5000"/>
                  </a:schemeClr>
                </a:solidFill>
              </a:rPr>
            </a:br>
            <a:r>
              <a:rPr lang="en-US" altLang="en-US" dirty="0">
                <a:solidFill>
                  <a:schemeClr val="tx1">
                    <a:lumMod val="95000"/>
                    <a:lumOff val="5000"/>
                  </a:schemeClr>
                </a:solidFill>
              </a:rPr>
              <a:t>FOCUS GROUP PRESENTATION IV</a:t>
            </a:r>
            <a:br>
              <a:rPr lang="en-US" altLang="en-US" dirty="0">
                <a:solidFill>
                  <a:schemeClr val="tx1">
                    <a:lumMod val="95000"/>
                    <a:lumOff val="5000"/>
                  </a:schemeClr>
                </a:solidFill>
              </a:rPr>
            </a:br>
            <a:r>
              <a:rPr lang="en-US" altLang="en-US" dirty="0">
                <a:solidFill>
                  <a:schemeClr val="tx1">
                    <a:lumMod val="95000"/>
                    <a:lumOff val="5000"/>
                  </a:schemeClr>
                </a:solidFill>
              </a:rPr>
              <a:t>VICTORY WAY / CLOSE</a:t>
            </a:r>
            <a:br>
              <a:rPr lang="en-US" altLang="en-US" dirty="0">
                <a:solidFill>
                  <a:schemeClr val="tx1">
                    <a:lumMod val="95000"/>
                    <a:lumOff val="5000"/>
                  </a:schemeClr>
                </a:solidFill>
              </a:rPr>
            </a:br>
            <a:r>
              <a:rPr lang="en-US" altLang="en-US" dirty="0">
                <a:solidFill>
                  <a:schemeClr val="tx1">
                    <a:lumMod val="95000"/>
                    <a:lumOff val="5000"/>
                  </a:schemeClr>
                </a:solidFill>
              </a:rPr>
              <a:t>19 JULY 2023 </a:t>
            </a:r>
            <a:br>
              <a:rPr lang="en-US" altLang="en-US" dirty="0">
                <a:solidFill>
                  <a:schemeClr val="tx1">
                    <a:lumMod val="95000"/>
                    <a:lumOff val="5000"/>
                  </a:schemeClr>
                </a:solidFill>
              </a:rPr>
            </a:br>
            <a:endParaRPr lang="en-ZA" sz="1800" dirty="0">
              <a:solidFill>
                <a:schemeClr val="tx1">
                  <a:lumMod val="95000"/>
                  <a:lumOff val="5000"/>
                </a:schemeClr>
              </a:solidFill>
            </a:endParaRPr>
          </a:p>
        </p:txBody>
      </p:sp>
      <p:sp>
        <p:nvSpPr>
          <p:cNvPr id="9" name="Slide Number Placeholder 8"/>
          <p:cNvSpPr>
            <a:spLocks noGrp="1"/>
          </p:cNvSpPr>
          <p:nvPr>
            <p:ph type="sldNum" sz="quarter" idx="12"/>
          </p:nvPr>
        </p:nvSpPr>
        <p:spPr/>
        <p:txBody>
          <a:bodyPr/>
          <a:lstStyle/>
          <a:p>
            <a:pPr algn="r"/>
            <a:fld id="{73A80DC0-C4D1-E849-95F1-E29CDD0699CE}" type="slidenum">
              <a:rPr lang="en-US" smtClean="0"/>
              <a:pPr algn="r"/>
              <a:t>2</a:t>
            </a:fld>
            <a:endParaRPr lang="en-US" dirty="0"/>
          </a:p>
        </p:txBody>
      </p:sp>
    </p:spTree>
    <p:extLst>
      <p:ext uri="{BB962C8B-B14F-4D97-AF65-F5344CB8AC3E}">
        <p14:creationId xmlns:p14="http://schemas.microsoft.com/office/powerpoint/2010/main" val="46276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631"/>
            <a:ext cx="8229600" cy="1923642"/>
          </a:xfrm>
        </p:spPr>
        <p:txBody>
          <a:bodyPr>
            <a:normAutofit/>
          </a:bodyPr>
          <a:lstStyle/>
          <a:p>
            <a:r>
              <a:rPr lang="en-ZA" dirty="0">
                <a:solidFill>
                  <a:schemeClr val="tx1">
                    <a:lumMod val="95000"/>
                    <a:lumOff val="5000"/>
                  </a:schemeClr>
                </a:solidFill>
              </a:rPr>
              <a:t>THE SIMON’S KLOOF COMMITTEE</a:t>
            </a:r>
            <a:br>
              <a:rPr lang="en-ZA" dirty="0">
                <a:solidFill>
                  <a:schemeClr val="tx1">
                    <a:lumMod val="95000"/>
                    <a:lumOff val="5000"/>
                  </a:schemeClr>
                </a:solidFill>
              </a:rPr>
            </a:br>
            <a:r>
              <a:rPr lang="en-ZA" dirty="0">
                <a:solidFill>
                  <a:schemeClr val="tx1">
                    <a:lumMod val="95000"/>
                    <a:lumOff val="5000"/>
                  </a:schemeClr>
                </a:solidFill>
              </a:rPr>
              <a:t>WISHES TO THANK YOU FOR YOUR PARTICIPATION </a:t>
            </a:r>
          </a:p>
        </p:txBody>
      </p:sp>
      <p:sp>
        <p:nvSpPr>
          <p:cNvPr id="3"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20</a:t>
            </a:fld>
            <a:endParaRPr lang="en-US" dirty="0"/>
          </a:p>
        </p:txBody>
      </p:sp>
    </p:spTree>
    <p:extLst>
      <p:ext uri="{BB962C8B-B14F-4D97-AF65-F5344CB8AC3E}">
        <p14:creationId xmlns:p14="http://schemas.microsoft.com/office/powerpoint/2010/main" val="100964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457200" y="236539"/>
            <a:ext cx="8229600" cy="694352"/>
          </a:xfrm>
        </p:spPr>
        <p:txBody>
          <a:bodyPr>
            <a:normAutofit/>
          </a:bodyPr>
          <a:lstStyle/>
          <a:p>
            <a:pPr eaLnBrk="1" hangingPunct="1"/>
            <a:r>
              <a:rPr lang="en-US" altLang="en-US" sz="2800" dirty="0">
                <a:solidFill>
                  <a:schemeClr val="tx1"/>
                </a:solidFill>
              </a:rPr>
              <a:t>What is a City Improvement District (CID)?</a:t>
            </a:r>
          </a:p>
        </p:txBody>
      </p:sp>
      <p:sp>
        <p:nvSpPr>
          <p:cNvPr id="5" name="Rectangle 6"/>
          <p:cNvSpPr>
            <a:spLocks noGrp="1" noChangeArrowheads="1"/>
          </p:cNvSpPr>
          <p:nvPr>
            <p:ph idx="1"/>
          </p:nvPr>
        </p:nvSpPr>
        <p:spPr>
          <a:xfrm>
            <a:off x="521208" y="1119872"/>
            <a:ext cx="8311896" cy="5308360"/>
          </a:xfrm>
        </p:spPr>
        <p:txBody>
          <a:bodyPr>
            <a:normAutofit/>
          </a:bodyPr>
          <a:lstStyle/>
          <a:p>
            <a:pPr>
              <a:spcAft>
                <a:spcPts val="0"/>
              </a:spcAft>
            </a:pPr>
            <a:r>
              <a:rPr lang="en-ZA" sz="2400" dirty="0">
                <a:ea typeface="Calibri" panose="020F0502020204030204" pitchFamily="34" charset="0"/>
              </a:rPr>
              <a:t>A CID is a </a:t>
            </a:r>
            <a:r>
              <a:rPr lang="en-ZA" sz="2400" b="1" dirty="0">
                <a:ea typeface="Calibri" panose="020F0502020204030204" pitchFamily="34" charset="0"/>
              </a:rPr>
              <a:t>geographically defined </a:t>
            </a:r>
            <a:r>
              <a:rPr lang="en-ZA" sz="2400" dirty="0">
                <a:ea typeface="Calibri" panose="020F0502020204030204" pitchFamily="34" charset="0"/>
              </a:rPr>
              <a:t>area</a:t>
            </a:r>
          </a:p>
          <a:p>
            <a:pPr>
              <a:spcAft>
                <a:spcPts val="0"/>
              </a:spcAft>
            </a:pPr>
            <a:r>
              <a:rPr lang="en-ZA" sz="2400" dirty="0">
                <a:ea typeface="Calibri" panose="020F0502020204030204" pitchFamily="34" charset="0"/>
              </a:rPr>
              <a:t>where property owners pay additional property rates to fund</a:t>
            </a:r>
            <a:r>
              <a:rPr lang="en-ZA" sz="2400" b="1" dirty="0">
                <a:ea typeface="Calibri" panose="020F0502020204030204" pitchFamily="34" charset="0"/>
              </a:rPr>
              <a:t> supplementary </a:t>
            </a:r>
            <a:r>
              <a:rPr lang="en-ZA" sz="2400" dirty="0">
                <a:ea typeface="Calibri" panose="020F0502020204030204" pitchFamily="34" charset="0"/>
              </a:rPr>
              <a:t>municipal services </a:t>
            </a:r>
          </a:p>
          <a:p>
            <a:pPr>
              <a:spcAft>
                <a:spcPts val="0"/>
              </a:spcAft>
            </a:pPr>
            <a:r>
              <a:rPr lang="en-ZA" sz="2400" dirty="0">
                <a:ea typeface="Calibri" panose="020F0502020204030204" pitchFamily="34" charset="0"/>
              </a:rPr>
              <a:t>to </a:t>
            </a:r>
            <a:r>
              <a:rPr lang="en-ZA" sz="2400" b="1" dirty="0">
                <a:ea typeface="Calibri" panose="020F0502020204030204" pitchFamily="34" charset="0"/>
              </a:rPr>
              <a:t>improve and upgrade </a:t>
            </a:r>
            <a:r>
              <a:rPr lang="en-ZA" sz="2400" dirty="0">
                <a:ea typeface="Calibri" panose="020F0502020204030204" pitchFamily="34" charset="0"/>
              </a:rPr>
              <a:t>the area </a:t>
            </a:r>
          </a:p>
          <a:p>
            <a:pPr marL="0" indent="0">
              <a:spcAft>
                <a:spcPts val="0"/>
              </a:spcAft>
              <a:buNone/>
              <a:tabLst>
                <a:tab pos="357188" algn="l"/>
              </a:tabLst>
            </a:pPr>
            <a:endParaRPr lang="en-ZA" sz="800" dirty="0">
              <a:ea typeface="Calibri" panose="020F0502020204030204" pitchFamily="34" charset="0"/>
            </a:endParaRPr>
          </a:p>
          <a:p>
            <a:pPr marL="0" indent="0">
              <a:spcAft>
                <a:spcPts val="0"/>
              </a:spcAft>
              <a:buNone/>
              <a:tabLst>
                <a:tab pos="357188" algn="l"/>
              </a:tabLst>
            </a:pPr>
            <a:endParaRPr lang="en-ZA" sz="800" dirty="0">
              <a:ea typeface="Calibri" panose="020F0502020204030204" pitchFamily="34" charset="0"/>
            </a:endParaRPr>
          </a:p>
          <a:p>
            <a:pPr>
              <a:spcAft>
                <a:spcPts val="0"/>
              </a:spcAft>
              <a:buFont typeface="Wingdings" panose="05000000000000000000" pitchFamily="2" charset="2"/>
              <a:buChar char="Ø"/>
              <a:tabLst>
                <a:tab pos="357188" algn="l"/>
              </a:tabLst>
            </a:pPr>
            <a:r>
              <a:rPr lang="en-ZA" sz="2400" b="1" u="sng" dirty="0">
                <a:ea typeface="Calibri" panose="020F0502020204030204" pitchFamily="34" charset="0"/>
              </a:rPr>
              <a:t>NOTE</a:t>
            </a:r>
            <a:r>
              <a:rPr lang="en-ZA" sz="2400" b="1" dirty="0">
                <a:ea typeface="Calibri" panose="020F0502020204030204" pitchFamily="34" charset="0"/>
              </a:rPr>
              <a:t>:  IT IS </a:t>
            </a:r>
            <a:r>
              <a:rPr lang="en-ZA" sz="2400" b="1" u="sng" dirty="0">
                <a:ea typeface="Calibri" panose="020F0502020204030204" pitchFamily="34" charset="0"/>
              </a:rPr>
              <a:t>NOT</a:t>
            </a:r>
            <a:r>
              <a:rPr lang="en-ZA" sz="2400" b="1" dirty="0">
                <a:ea typeface="Calibri" panose="020F0502020204030204" pitchFamily="34" charset="0"/>
              </a:rPr>
              <a:t> REPLACING CITY SERVICES </a:t>
            </a:r>
            <a:endParaRPr lang="en-ZA" altLang="en-US" sz="2400" b="1" dirty="0">
              <a:solidFill>
                <a:schemeClr val="tx1"/>
              </a:solidFill>
            </a:endParaRPr>
          </a:p>
          <a:p>
            <a:pPr marL="0" indent="0">
              <a:spcAft>
                <a:spcPts val="0"/>
              </a:spcAft>
              <a:buNone/>
              <a:tabLst>
                <a:tab pos="357188" algn="l"/>
              </a:tabLst>
            </a:pPr>
            <a:endParaRPr lang="en-ZA" altLang="en-US" sz="2400" b="1" dirty="0"/>
          </a:p>
          <a:p>
            <a:pPr marL="0" indent="0">
              <a:spcAft>
                <a:spcPts val="0"/>
              </a:spcAft>
              <a:buNone/>
              <a:tabLst>
                <a:tab pos="357188" algn="l"/>
              </a:tabLst>
            </a:pPr>
            <a:r>
              <a:rPr lang="en-ZA" altLang="en-US" sz="2400" b="1" dirty="0"/>
              <a:t>PURPOSE OF THE CID</a:t>
            </a:r>
          </a:p>
          <a:p>
            <a:r>
              <a:rPr lang="en-US" altLang="en-US" sz="2400" dirty="0"/>
              <a:t>Improves and upgrades areas through </a:t>
            </a:r>
            <a:r>
              <a:rPr lang="en-ZA" altLang="en-US" sz="2400" dirty="0"/>
              <a:t>through sustainable urban management</a:t>
            </a:r>
          </a:p>
          <a:p>
            <a:pPr eaLnBrk="1" hangingPunct="1"/>
            <a:r>
              <a:rPr lang="en-ZA" altLang="en-US" sz="2400" dirty="0"/>
              <a:t>Enhances and supplements municipal services</a:t>
            </a:r>
          </a:p>
          <a:p>
            <a:pPr marL="0" indent="0">
              <a:spcAft>
                <a:spcPts val="0"/>
              </a:spcAft>
              <a:buNone/>
              <a:tabLst>
                <a:tab pos="357188" algn="l"/>
              </a:tabLst>
            </a:pPr>
            <a:r>
              <a:rPr lang="en-ZA" altLang="en-US" sz="2400" b="1" dirty="0"/>
              <a:t> </a:t>
            </a:r>
            <a:endParaRPr lang="en-ZA" altLang="en-US" sz="2400" dirty="0">
              <a:solidFill>
                <a:schemeClr val="tx1"/>
              </a:solidFill>
            </a:endParaRPr>
          </a:p>
        </p:txBody>
      </p:sp>
      <p:sp>
        <p:nvSpPr>
          <p:cNvPr id="6"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3</a:t>
            </a:fld>
            <a:endParaRPr lang="en-US" dirty="0"/>
          </a:p>
        </p:txBody>
      </p:sp>
    </p:spTree>
    <p:extLst>
      <p:ext uri="{BB962C8B-B14F-4D97-AF65-F5344CB8AC3E}">
        <p14:creationId xmlns:p14="http://schemas.microsoft.com/office/powerpoint/2010/main" val="267925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DA5C-BDB4-81F8-9AC6-38B40135C095}"/>
              </a:ext>
            </a:extLst>
          </p:cNvPr>
          <p:cNvSpPr>
            <a:spLocks noGrp="1"/>
          </p:cNvSpPr>
          <p:nvPr>
            <p:ph type="title"/>
          </p:nvPr>
        </p:nvSpPr>
        <p:spPr>
          <a:xfrm>
            <a:off x="457200" y="274639"/>
            <a:ext cx="8229600" cy="694352"/>
          </a:xfrm>
        </p:spPr>
        <p:txBody>
          <a:bodyPr anchor="ctr">
            <a:normAutofit/>
          </a:bodyPr>
          <a:lstStyle/>
          <a:p>
            <a:r>
              <a:rPr lang="en-US"/>
              <a:t>Proposed area for Simon’s Kloof CID</a:t>
            </a:r>
          </a:p>
        </p:txBody>
      </p:sp>
      <p:pic>
        <p:nvPicPr>
          <p:cNvPr id="6" name="Content Placeholder 5">
            <a:extLst>
              <a:ext uri="{FF2B5EF4-FFF2-40B4-BE49-F238E27FC236}">
                <a16:creationId xmlns:a16="http://schemas.microsoft.com/office/drawing/2014/main" id="{9A37A031-93EA-D670-2DE0-F6F811071BD9}"/>
              </a:ext>
            </a:extLst>
          </p:cNvPr>
          <p:cNvPicPr>
            <a:picLocks noGrp="1" noChangeAspect="1"/>
          </p:cNvPicPr>
          <p:nvPr>
            <p:ph idx="1"/>
          </p:nvPr>
        </p:nvPicPr>
        <p:blipFill>
          <a:blip r:embed="rId2"/>
          <a:stretch>
            <a:fillRect/>
          </a:stretch>
        </p:blipFill>
        <p:spPr>
          <a:xfrm>
            <a:off x="457200" y="1499443"/>
            <a:ext cx="8229600" cy="4155948"/>
          </a:xfrm>
          <a:noFill/>
        </p:spPr>
      </p:pic>
    </p:spTree>
    <p:extLst>
      <p:ext uri="{BB962C8B-B14F-4D97-AF65-F5344CB8AC3E}">
        <p14:creationId xmlns:p14="http://schemas.microsoft.com/office/powerpoint/2010/main" val="248974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pPr eaLnBrk="1" hangingPunct="1"/>
            <a:r>
              <a:rPr lang="en-US" altLang="en-US" sz="3200" dirty="0">
                <a:solidFill>
                  <a:schemeClr val="tx1">
                    <a:lumMod val="95000"/>
                    <a:lumOff val="5000"/>
                  </a:schemeClr>
                </a:solidFill>
              </a:rPr>
              <a:t>Legal Framework – Mandate for the </a:t>
            </a:r>
            <a:r>
              <a:rPr lang="en-US" altLang="en-US" sz="3200" dirty="0" err="1">
                <a:solidFill>
                  <a:schemeClr val="tx1">
                    <a:lumMod val="95000"/>
                    <a:lumOff val="5000"/>
                  </a:schemeClr>
                </a:solidFill>
              </a:rPr>
              <a:t>CoCT</a:t>
            </a:r>
            <a:r>
              <a:rPr lang="en-US" altLang="en-US" sz="3200" dirty="0">
                <a:solidFill>
                  <a:schemeClr val="tx1">
                    <a:lumMod val="95000"/>
                    <a:lumOff val="5000"/>
                  </a:schemeClr>
                </a:solidFill>
              </a:rPr>
              <a:t> </a:t>
            </a:r>
          </a:p>
        </p:txBody>
      </p:sp>
      <p:sp>
        <p:nvSpPr>
          <p:cNvPr id="7" name="Rectangle 3"/>
          <p:cNvSpPr>
            <a:spLocks noGrp="1" noChangeArrowheads="1"/>
          </p:cNvSpPr>
          <p:nvPr>
            <p:ph idx="1"/>
          </p:nvPr>
        </p:nvSpPr>
        <p:spPr>
          <a:xfrm>
            <a:off x="457200" y="1135394"/>
            <a:ext cx="8229600" cy="4418465"/>
          </a:xfrm>
        </p:spPr>
        <p:txBody>
          <a:bodyPr>
            <a:noAutofit/>
          </a:bodyPr>
          <a:lstStyle/>
          <a:p>
            <a:pPr eaLnBrk="1" hangingPunct="1">
              <a:defRPr/>
            </a:pPr>
            <a:r>
              <a:rPr lang="en-US" altLang="en-US" sz="1800" b="1" dirty="0"/>
              <a:t>CID By-Law </a:t>
            </a:r>
          </a:p>
          <a:p>
            <a:pPr eaLnBrk="1" hangingPunct="1">
              <a:defRPr/>
            </a:pPr>
            <a:r>
              <a:rPr lang="en-US" altLang="en-US" sz="1800" dirty="0"/>
              <a:t>Municipal Property Rates Act (Section 22 – guides establishment)</a:t>
            </a:r>
          </a:p>
          <a:p>
            <a:pPr eaLnBrk="1" hangingPunct="1">
              <a:defRPr/>
            </a:pPr>
            <a:r>
              <a:rPr lang="en-US" altLang="en-US" sz="1800" dirty="0"/>
              <a:t>Municipal Finance Management Act (Fiscal governance)</a:t>
            </a:r>
          </a:p>
          <a:p>
            <a:pPr eaLnBrk="1" hangingPunct="1">
              <a:defRPr/>
            </a:pPr>
            <a:r>
              <a:rPr lang="en-US" altLang="en-US" sz="1800" dirty="0"/>
              <a:t>Municipal Systems Act (Ability to determine cent-in-the-rand and collect)</a:t>
            </a:r>
          </a:p>
          <a:p>
            <a:pPr eaLnBrk="1" hangingPunct="1">
              <a:defRPr/>
            </a:pPr>
            <a:r>
              <a:rPr lang="en-US" altLang="en-US" sz="1800" dirty="0"/>
              <a:t>SA Constitution (Schedules 4 &amp; 5 – municipal functions)</a:t>
            </a:r>
          </a:p>
          <a:p>
            <a:pPr eaLnBrk="1" hangingPunct="1">
              <a:defRPr/>
            </a:pPr>
            <a:r>
              <a:rPr lang="en-US" altLang="en-US" sz="1800" dirty="0"/>
              <a:t>Companies Act (Governance and accountability as per generic MOI dealing with meeting protocols, operational structure)	</a:t>
            </a:r>
          </a:p>
          <a:p>
            <a:r>
              <a:rPr lang="en-US" altLang="en-US" sz="1800" b="1" dirty="0"/>
              <a:t>CID Policy</a:t>
            </a:r>
            <a:r>
              <a:rPr lang="en-US" altLang="en-US" sz="1800" dirty="0"/>
              <a:t>	</a:t>
            </a:r>
          </a:p>
          <a:p>
            <a:r>
              <a:rPr lang="en-ZA" altLang="en-US" sz="1800" dirty="0"/>
              <a:t>Rates Policy (Relief)</a:t>
            </a:r>
          </a:p>
          <a:p>
            <a:r>
              <a:rPr lang="en-ZA" altLang="en-US" sz="1800" dirty="0"/>
              <a:t>Credit Control and Debt Collection Policy (Billing, arrears)</a:t>
            </a:r>
          </a:p>
          <a:p>
            <a:r>
              <a:rPr lang="en-ZA" altLang="en-US" sz="1800" dirty="0"/>
              <a:t>Finance Agreement (Financial reporting and responsibilities)</a:t>
            </a:r>
          </a:p>
          <a:p>
            <a:r>
              <a:rPr lang="en-US" altLang="en-US" sz="1800" dirty="0"/>
              <a:t>Any other Act, By-law, Policy and Regulation applicable to CCT</a:t>
            </a:r>
            <a:endParaRPr lang="en-ZA" altLang="en-US" sz="1800" dirty="0"/>
          </a:p>
          <a:p>
            <a:pPr eaLnBrk="1" hangingPunct="1">
              <a:defRPr/>
            </a:pPr>
            <a:endParaRPr lang="en-US" altLang="en-US" sz="1800" dirty="0"/>
          </a:p>
          <a:p>
            <a:pPr eaLnBrk="1" hangingPunct="1">
              <a:buFontTx/>
              <a:buNone/>
              <a:defRPr/>
            </a:pPr>
            <a:endParaRPr lang="en-US" altLang="en-US" sz="1800" dirty="0"/>
          </a:p>
          <a:p>
            <a:pPr eaLnBrk="1" hangingPunct="1">
              <a:buFontTx/>
              <a:buNone/>
              <a:defRPr/>
            </a:pPr>
            <a:r>
              <a:rPr lang="en-US" altLang="en-US" sz="1800" b="1" dirty="0"/>
              <a:t>	 		</a:t>
            </a:r>
          </a:p>
          <a:p>
            <a:pPr lvl="1" eaLnBrk="1" hangingPunct="1">
              <a:buFontTx/>
              <a:buNone/>
              <a:defRPr/>
            </a:pPr>
            <a:r>
              <a:rPr lang="en-US" altLang="en-US" sz="1800" b="1" dirty="0"/>
              <a:t>			 	</a:t>
            </a:r>
          </a:p>
          <a:p>
            <a:pPr marL="0" indent="0">
              <a:buNone/>
              <a:defRPr/>
            </a:pPr>
            <a:endParaRPr lang="en-US" altLang="en-US" sz="1800" b="1" dirty="0"/>
          </a:p>
          <a:p>
            <a:pPr eaLnBrk="1" hangingPunct="1">
              <a:buFontTx/>
              <a:buNone/>
              <a:defRPr/>
            </a:pPr>
            <a:endParaRPr lang="en-US" altLang="en-US" sz="1800" b="1" dirty="0"/>
          </a:p>
        </p:txBody>
      </p:sp>
      <p:sp>
        <p:nvSpPr>
          <p:cNvPr id="4"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5</a:t>
            </a:fld>
            <a:endParaRPr lang="en-US" dirty="0"/>
          </a:p>
        </p:txBody>
      </p:sp>
    </p:spTree>
    <p:extLst>
      <p:ext uri="{BB962C8B-B14F-4D97-AF65-F5344CB8AC3E}">
        <p14:creationId xmlns:p14="http://schemas.microsoft.com/office/powerpoint/2010/main" val="140318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7989-BA9B-9C1D-F2C6-D1E87E622CCF}"/>
              </a:ext>
            </a:extLst>
          </p:cNvPr>
          <p:cNvSpPr>
            <a:spLocks noGrp="1"/>
          </p:cNvSpPr>
          <p:nvPr>
            <p:ph type="title"/>
          </p:nvPr>
        </p:nvSpPr>
        <p:spPr/>
        <p:txBody>
          <a:bodyPr>
            <a:normAutofit/>
          </a:bodyPr>
          <a:lstStyle/>
          <a:p>
            <a:r>
              <a:rPr lang="en-US" sz="2800" dirty="0">
                <a:solidFill>
                  <a:schemeClr val="tx1">
                    <a:lumMod val="95000"/>
                    <a:lumOff val="5000"/>
                  </a:schemeClr>
                </a:solidFill>
              </a:rPr>
              <a:t>What are the benefits of a CID</a:t>
            </a:r>
          </a:p>
        </p:txBody>
      </p:sp>
      <p:sp>
        <p:nvSpPr>
          <p:cNvPr id="3" name="Content Placeholder 2">
            <a:extLst>
              <a:ext uri="{FF2B5EF4-FFF2-40B4-BE49-F238E27FC236}">
                <a16:creationId xmlns:a16="http://schemas.microsoft.com/office/drawing/2014/main" id="{CC53F0A8-5F22-BE38-759B-F8E604D28D23}"/>
              </a:ext>
            </a:extLst>
          </p:cNvPr>
          <p:cNvSpPr>
            <a:spLocks noGrp="1"/>
          </p:cNvSpPr>
          <p:nvPr>
            <p:ph idx="1"/>
          </p:nvPr>
        </p:nvSpPr>
        <p:spPr/>
        <p:txBody>
          <a:bodyPr>
            <a:normAutofit/>
          </a:bodyPr>
          <a:lstStyle/>
          <a:p>
            <a:pPr marL="0" indent="0">
              <a:buNone/>
            </a:pPr>
            <a:r>
              <a:rPr lang="en-US" sz="2500" dirty="0"/>
              <a:t>It’s the </a:t>
            </a:r>
            <a:r>
              <a:rPr lang="en-US" sz="2500" b="1" u="sng" dirty="0"/>
              <a:t>pooling of resources </a:t>
            </a:r>
            <a:r>
              <a:rPr lang="en-US" sz="2500" dirty="0"/>
              <a:t>in a CID, where property owners can enjoy the </a:t>
            </a:r>
            <a:r>
              <a:rPr lang="en-US" sz="2500" b="1" u="sng" dirty="0"/>
              <a:t>collective benefits </a:t>
            </a:r>
            <a:r>
              <a:rPr lang="en-US" sz="2500" dirty="0"/>
              <a:t>of a </a:t>
            </a:r>
            <a:r>
              <a:rPr lang="en-US" sz="2500" b="1" u="sng" dirty="0"/>
              <a:t>well managed </a:t>
            </a:r>
            <a:r>
              <a:rPr lang="en-US" sz="2500" b="1" dirty="0"/>
              <a:t>area,</a:t>
            </a:r>
            <a:r>
              <a:rPr lang="en-US" sz="2500" dirty="0"/>
              <a:t> with a </a:t>
            </a:r>
            <a:r>
              <a:rPr lang="en-US" sz="2500" b="1" u="sng" dirty="0"/>
              <a:t>shared sense of communal pride</a:t>
            </a:r>
            <a:r>
              <a:rPr lang="en-US" sz="2500" dirty="0"/>
              <a:t>, and access </a:t>
            </a:r>
            <a:r>
              <a:rPr lang="en-US" sz="2500" dirty="0" err="1"/>
              <a:t>ito</a:t>
            </a:r>
            <a:r>
              <a:rPr lang="en-US" sz="2500" dirty="0"/>
              <a:t> joint initiatives such as a </a:t>
            </a:r>
            <a:r>
              <a:rPr lang="en-US" sz="2500" b="1" u="sng" dirty="0"/>
              <a:t>safe</a:t>
            </a:r>
            <a:r>
              <a:rPr lang="en-US" sz="2500" b="1" dirty="0"/>
              <a:t> </a:t>
            </a:r>
            <a:r>
              <a:rPr lang="en-US" sz="2500" b="1" u="sng" dirty="0" err="1"/>
              <a:t>neighbourhood</a:t>
            </a:r>
            <a:r>
              <a:rPr lang="en-US" sz="2500" b="1" dirty="0"/>
              <a:t> </a:t>
            </a:r>
            <a:r>
              <a:rPr lang="en-US" sz="2500" dirty="0"/>
              <a:t>for all residents,  </a:t>
            </a:r>
            <a:r>
              <a:rPr lang="en-US" sz="2500" b="1" u="sng" dirty="0"/>
              <a:t>environmental</a:t>
            </a:r>
            <a:r>
              <a:rPr lang="en-US" sz="2500" dirty="0"/>
              <a:t> clearing of alien vegetation, </a:t>
            </a:r>
            <a:r>
              <a:rPr lang="en-US" sz="2500" b="1" u="sng" dirty="0"/>
              <a:t>maintenance of street </a:t>
            </a:r>
            <a:r>
              <a:rPr lang="en-US" sz="2500" dirty="0"/>
              <a:t>verges and other suggested initiatives which in the end translates into a tangible boost in </a:t>
            </a:r>
            <a:r>
              <a:rPr lang="en-US" sz="2500" b="1" u="sng" dirty="0"/>
              <a:t>property values and investments</a:t>
            </a:r>
          </a:p>
        </p:txBody>
      </p:sp>
    </p:spTree>
    <p:extLst>
      <p:ext uri="{BB962C8B-B14F-4D97-AF65-F5344CB8AC3E}">
        <p14:creationId xmlns:p14="http://schemas.microsoft.com/office/powerpoint/2010/main" val="241963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lumMod val="95000"/>
                    <a:lumOff val="5000"/>
                  </a:schemeClr>
                </a:solidFill>
              </a:rPr>
              <a:t>Critical Components for a successful CID</a:t>
            </a:r>
            <a:endParaRPr lang="en-ZA" sz="2800"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r>
              <a:rPr lang="en-US" sz="2400" b="1" dirty="0"/>
              <a:t>Transparency</a:t>
            </a:r>
            <a:r>
              <a:rPr lang="en-US" sz="2400" dirty="0"/>
              <a:t> and </a:t>
            </a:r>
            <a:r>
              <a:rPr lang="en-US" sz="2400" b="1" dirty="0"/>
              <a:t>inclusivity</a:t>
            </a:r>
          </a:p>
          <a:p>
            <a:r>
              <a:rPr lang="en-US" sz="2400" dirty="0"/>
              <a:t>Extensive </a:t>
            </a:r>
            <a:r>
              <a:rPr lang="en-US" sz="2400" b="1" dirty="0"/>
              <a:t>communication</a:t>
            </a:r>
            <a:r>
              <a:rPr lang="en-US" sz="2400" dirty="0"/>
              <a:t> and </a:t>
            </a:r>
            <a:r>
              <a:rPr lang="en-US" sz="2400" b="1" dirty="0"/>
              <a:t>community participation</a:t>
            </a:r>
          </a:p>
          <a:p>
            <a:r>
              <a:rPr lang="en-US" sz="2400" dirty="0"/>
              <a:t>Co-ordination, co-operation and commitment </a:t>
            </a:r>
            <a:r>
              <a:rPr lang="en-US" sz="2400" b="1" dirty="0"/>
              <a:t>(3C’s)</a:t>
            </a:r>
          </a:p>
          <a:p>
            <a:r>
              <a:rPr lang="en-US" sz="2400" b="1" dirty="0"/>
              <a:t>Governance</a:t>
            </a:r>
            <a:r>
              <a:rPr lang="en-US" sz="2400" dirty="0"/>
              <a:t>, legislative </a:t>
            </a:r>
            <a:r>
              <a:rPr lang="en-US" sz="2400" b="1" dirty="0"/>
              <a:t>compliance</a:t>
            </a:r>
            <a:r>
              <a:rPr lang="en-US" sz="2400" dirty="0"/>
              <a:t>, </a:t>
            </a:r>
            <a:r>
              <a:rPr lang="en-US" sz="2400" b="1" dirty="0"/>
              <a:t>administration</a:t>
            </a:r>
          </a:p>
          <a:p>
            <a:r>
              <a:rPr lang="en-US" sz="2400" b="1" dirty="0"/>
              <a:t>Accountability</a:t>
            </a:r>
          </a:p>
          <a:p>
            <a:r>
              <a:rPr lang="en-US" sz="2400" dirty="0"/>
              <a:t>Oversight and </a:t>
            </a:r>
            <a:r>
              <a:rPr lang="en-US" sz="2400" b="1" dirty="0"/>
              <a:t>responsibility</a:t>
            </a:r>
          </a:p>
          <a:p>
            <a:r>
              <a:rPr lang="en-US" sz="2400" b="1" dirty="0"/>
              <a:t>Affordability</a:t>
            </a:r>
            <a:r>
              <a:rPr lang="en-US" sz="2400" dirty="0"/>
              <a:t> and </a:t>
            </a:r>
            <a:r>
              <a:rPr lang="en-US" sz="2400" b="1" dirty="0"/>
              <a:t>sustainability</a:t>
            </a:r>
            <a:endParaRPr lang="en-ZA" sz="2400" b="1" dirty="0"/>
          </a:p>
        </p:txBody>
      </p:sp>
      <p:sp>
        <p:nvSpPr>
          <p:cNvPr id="5"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7</a:t>
            </a:fld>
            <a:endParaRPr lang="en-US" dirty="0"/>
          </a:p>
        </p:txBody>
      </p:sp>
    </p:spTree>
    <p:extLst>
      <p:ext uri="{BB962C8B-B14F-4D97-AF65-F5344CB8AC3E}">
        <p14:creationId xmlns:p14="http://schemas.microsoft.com/office/powerpoint/2010/main" val="7323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1209963"/>
          </a:xfrm>
        </p:spPr>
        <p:txBody>
          <a:bodyPr>
            <a:noAutofit/>
          </a:bodyPr>
          <a:lstStyle/>
          <a:p>
            <a:pPr eaLnBrk="1" hangingPunct="1"/>
            <a:r>
              <a:rPr lang="en-ZA" altLang="en-US" sz="2800" dirty="0">
                <a:solidFill>
                  <a:schemeClr val="tx1">
                    <a:lumMod val="95000"/>
                    <a:lumOff val="5000"/>
                  </a:schemeClr>
                </a:solidFill>
              </a:rPr>
              <a:t>What supplementary (top up) services are provided by CIDs?</a:t>
            </a:r>
            <a:endParaRPr lang="en-GB" altLang="en-US" sz="2800" dirty="0">
              <a:solidFill>
                <a:schemeClr val="tx1">
                  <a:lumMod val="95000"/>
                  <a:lumOff val="5000"/>
                </a:schemeClr>
              </a:solidFill>
            </a:endParaRPr>
          </a:p>
        </p:txBody>
      </p:sp>
      <p:sp>
        <p:nvSpPr>
          <p:cNvPr id="5" name="Rectangle 3"/>
          <p:cNvSpPr>
            <a:spLocks noGrp="1" noChangeArrowheads="1"/>
          </p:cNvSpPr>
          <p:nvPr>
            <p:ph idx="1"/>
          </p:nvPr>
        </p:nvSpPr>
        <p:spPr>
          <a:xfrm>
            <a:off x="457200" y="1246907"/>
            <a:ext cx="8348472" cy="4996873"/>
          </a:xfrm>
        </p:spPr>
        <p:txBody>
          <a:bodyPr>
            <a:normAutofit/>
          </a:bodyPr>
          <a:lstStyle/>
          <a:p>
            <a:pPr marL="0" indent="0" eaLnBrk="1" hangingPunct="1">
              <a:buNone/>
            </a:pPr>
            <a:endParaRPr lang="en-ZA" altLang="en-US" sz="2400" b="1" dirty="0"/>
          </a:p>
          <a:p>
            <a:pPr marL="0" indent="0" eaLnBrk="1" hangingPunct="1">
              <a:buNone/>
            </a:pPr>
            <a:r>
              <a:rPr lang="en-ZA" altLang="en-US" sz="2400" b="1" dirty="0"/>
              <a:t>Focus areas</a:t>
            </a:r>
            <a:r>
              <a:rPr lang="en-ZA" altLang="en-US" sz="2400" dirty="0"/>
              <a:t>:</a:t>
            </a:r>
          </a:p>
          <a:p>
            <a:pPr eaLnBrk="1" hangingPunct="1"/>
            <a:r>
              <a:rPr lang="en-ZA" altLang="en-US" sz="2400" dirty="0"/>
              <a:t>Improving </a:t>
            </a:r>
            <a:r>
              <a:rPr lang="en-ZA" altLang="en-US" sz="2400" b="1" dirty="0"/>
              <a:t>Safety</a:t>
            </a:r>
            <a:r>
              <a:rPr lang="en-ZA" altLang="en-US" sz="2400" dirty="0"/>
              <a:t> in Public Areas</a:t>
            </a:r>
          </a:p>
          <a:p>
            <a:pPr marL="0" indent="0">
              <a:buNone/>
            </a:pPr>
            <a:r>
              <a:rPr lang="en-ZA" altLang="en-US" sz="2400" dirty="0"/>
              <a:t>		Patrolling/CCTV Cameras/ LPR Cameras ◀︎</a:t>
            </a:r>
          </a:p>
          <a:p>
            <a:r>
              <a:rPr lang="en-ZA" altLang="en-US" sz="2400" dirty="0"/>
              <a:t>Combatting </a:t>
            </a:r>
            <a:r>
              <a:rPr lang="en-ZA" altLang="en-US" sz="2400" b="1" dirty="0"/>
              <a:t>Grime</a:t>
            </a:r>
          </a:p>
          <a:p>
            <a:r>
              <a:rPr lang="en-ZA" altLang="en-US" sz="2400" b="1" dirty="0"/>
              <a:t>Environmenta</a:t>
            </a:r>
            <a:r>
              <a:rPr lang="en-ZA" altLang="en-US" sz="2400" dirty="0"/>
              <a:t>l initiatives </a:t>
            </a:r>
          </a:p>
          <a:p>
            <a:pPr lvl="1"/>
            <a:r>
              <a:rPr lang="en-ZA" altLang="en-US" sz="2400" dirty="0"/>
              <a:t>Maintaining Street verges ◀︎</a:t>
            </a:r>
          </a:p>
          <a:p>
            <a:pPr eaLnBrk="1" hangingPunct="1"/>
            <a:r>
              <a:rPr lang="en-ZA" altLang="en-US" sz="2400" dirty="0"/>
              <a:t>Accepting</a:t>
            </a:r>
            <a:r>
              <a:rPr lang="en-ZA" altLang="en-US" sz="2400" b="1" dirty="0"/>
              <a:t> Social </a:t>
            </a:r>
            <a:r>
              <a:rPr lang="en-ZA" altLang="en-US" sz="2400" dirty="0"/>
              <a:t>responsibilities </a:t>
            </a:r>
          </a:p>
          <a:p>
            <a:pPr eaLnBrk="1" hangingPunct="1"/>
            <a:r>
              <a:rPr lang="en-ZA" altLang="en-US" sz="2400" b="1" dirty="0"/>
              <a:t>Regenerating</a:t>
            </a:r>
            <a:r>
              <a:rPr lang="en-ZA" altLang="en-US" sz="2400" dirty="0"/>
              <a:t> area through sustained </a:t>
            </a:r>
            <a:r>
              <a:rPr lang="en-ZA" altLang="en-US" sz="2400" b="1" dirty="0"/>
              <a:t>urban management</a:t>
            </a:r>
          </a:p>
          <a:p>
            <a:pPr marL="457200" lvl="1" indent="0">
              <a:buNone/>
            </a:pPr>
            <a:endParaRPr lang="en-ZA" altLang="en-US" sz="2400" dirty="0"/>
          </a:p>
        </p:txBody>
      </p:sp>
    </p:spTree>
    <p:extLst>
      <p:ext uri="{BB962C8B-B14F-4D97-AF65-F5344CB8AC3E}">
        <p14:creationId xmlns:p14="http://schemas.microsoft.com/office/powerpoint/2010/main" val="257547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normAutofit/>
          </a:bodyPr>
          <a:lstStyle/>
          <a:p>
            <a:r>
              <a:rPr lang="en-US" sz="2800" dirty="0">
                <a:solidFill>
                  <a:schemeClr val="tx1">
                    <a:lumMod val="95000"/>
                    <a:lumOff val="5000"/>
                  </a:schemeClr>
                </a:solidFill>
              </a:rPr>
              <a:t>Value Add of CIDs</a:t>
            </a:r>
          </a:p>
        </p:txBody>
      </p:sp>
      <p:sp>
        <p:nvSpPr>
          <p:cNvPr id="3" name="Content Placeholder 2"/>
          <p:cNvSpPr>
            <a:spLocks noGrp="1"/>
          </p:cNvSpPr>
          <p:nvPr>
            <p:ph idx="1"/>
          </p:nvPr>
        </p:nvSpPr>
        <p:spPr>
          <a:xfrm>
            <a:off x="457200" y="1164158"/>
            <a:ext cx="8229600" cy="4418465"/>
          </a:xfrm>
        </p:spPr>
        <p:txBody>
          <a:bodyPr>
            <a:normAutofit/>
          </a:bodyPr>
          <a:lstStyle/>
          <a:p>
            <a:endParaRPr lang="en-ZA" sz="2400" b="1" dirty="0"/>
          </a:p>
          <a:p>
            <a:r>
              <a:rPr lang="en-ZA" sz="2400" b="1" dirty="0"/>
              <a:t>Focussed management </a:t>
            </a:r>
            <a:r>
              <a:rPr lang="en-ZA" sz="2400" dirty="0"/>
              <a:t>of area</a:t>
            </a:r>
          </a:p>
          <a:p>
            <a:r>
              <a:rPr lang="en-ZA" sz="2400" b="1" dirty="0"/>
              <a:t>Service delivery </a:t>
            </a:r>
            <a:r>
              <a:rPr lang="en-ZA" sz="2400" dirty="0"/>
              <a:t>oriented</a:t>
            </a:r>
          </a:p>
          <a:p>
            <a:r>
              <a:rPr lang="en-ZA" sz="2400" b="1" dirty="0"/>
              <a:t>Environmenta</a:t>
            </a:r>
            <a:r>
              <a:rPr lang="en-ZA" sz="2400" dirty="0"/>
              <a:t>l awareness </a:t>
            </a:r>
          </a:p>
          <a:p>
            <a:r>
              <a:rPr lang="en-ZA" sz="2400" b="1" dirty="0"/>
              <a:t>Clean</a:t>
            </a:r>
            <a:r>
              <a:rPr lang="en-ZA" sz="2400" dirty="0"/>
              <a:t> urban </a:t>
            </a:r>
            <a:r>
              <a:rPr lang="en-ZA" sz="2400" b="1" dirty="0"/>
              <a:t>environment</a:t>
            </a:r>
          </a:p>
          <a:p>
            <a:pPr>
              <a:defRPr/>
            </a:pPr>
            <a:r>
              <a:rPr lang="en-ZA" altLang="en-US" sz="2400" dirty="0"/>
              <a:t>Marketing and </a:t>
            </a:r>
            <a:r>
              <a:rPr lang="en-ZA" altLang="en-US" sz="2400" b="1" dirty="0"/>
              <a:t>promoting of area</a:t>
            </a:r>
          </a:p>
          <a:p>
            <a:pPr>
              <a:defRPr/>
            </a:pPr>
            <a:r>
              <a:rPr lang="en-ZA" altLang="en-US" sz="2400" dirty="0"/>
              <a:t>Creates </a:t>
            </a:r>
            <a:r>
              <a:rPr lang="en-ZA" altLang="en-US" sz="2400" b="1" dirty="0"/>
              <a:t>confidence</a:t>
            </a:r>
            <a:r>
              <a:rPr lang="en-ZA" altLang="en-US" sz="2400" dirty="0"/>
              <a:t> in property prices</a:t>
            </a:r>
          </a:p>
          <a:p>
            <a:pPr marL="0" indent="0">
              <a:buNone/>
              <a:defRPr/>
            </a:pPr>
            <a:endParaRPr lang="en-US" sz="1800" dirty="0"/>
          </a:p>
        </p:txBody>
      </p:sp>
      <p:sp>
        <p:nvSpPr>
          <p:cNvPr id="5" name="Slide Number Placeholder 8"/>
          <p:cNvSpPr txBox="1">
            <a:spLocks/>
          </p:cNvSpPr>
          <p:nvPr/>
        </p:nvSpPr>
        <p:spPr>
          <a:xfrm>
            <a:off x="6553200" y="6356352"/>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A80DC0-C4D1-E849-95F1-E29CDD0699CE}" type="slidenum">
              <a:rPr lang="en-US" smtClean="0"/>
              <a:pPr algn="r"/>
              <a:t>9</a:t>
            </a:fld>
            <a:endParaRPr lang="en-US" dirty="0"/>
          </a:p>
        </p:txBody>
      </p:sp>
    </p:spTree>
    <p:extLst>
      <p:ext uri="{BB962C8B-B14F-4D97-AF65-F5344CB8AC3E}">
        <p14:creationId xmlns:p14="http://schemas.microsoft.com/office/powerpoint/2010/main" val="491073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1F3F06CA4E1A45A1294ED0F366EEAF" ma:contentTypeVersion="2" ma:contentTypeDescription="Create a new document." ma:contentTypeScope="" ma:versionID="ff46cc07f0382d4c62367ac44af92144">
  <xsd:schema xmlns:xsd="http://www.w3.org/2001/XMLSchema" xmlns:xs="http://www.w3.org/2001/XMLSchema" xmlns:p="http://schemas.microsoft.com/office/2006/metadata/properties" xmlns:ns2="d8b4e028-5ef3-457e-96d3-c71f62c642ca" targetNamespace="http://schemas.microsoft.com/office/2006/metadata/properties" ma:root="true" ma:fieldsID="1fef2bc2c6585438af809c00e306186d" ns2:_="">
    <xsd:import namespace="d8b4e028-5ef3-457e-96d3-c71f62c642c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4e028-5ef3-457e-96d3-c71f62c642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AD7DAE-7D2B-496F-92B0-D42DC7998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4e028-5ef3-457e-96d3-c71f62c6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1A9803-BE80-4A7A-8D06-DDBB3B2F6029}">
  <ds:schemaRefs>
    <ds:schemaRef ds:uri="http://schemas.microsoft.com/sharepoint/v3/contenttype/forms"/>
  </ds:schemaRefs>
</ds:datastoreItem>
</file>

<file path=customXml/itemProps3.xml><?xml version="1.0" encoding="utf-8"?>
<ds:datastoreItem xmlns:ds="http://schemas.openxmlformats.org/officeDocument/2006/customXml" ds:itemID="{54D003FD-8B3B-4D19-959A-DB3EADFDE34D}">
  <ds:schemaRefs>
    <ds:schemaRef ds:uri="http://schemas.microsoft.com/office/2006/metadata/properties"/>
    <ds:schemaRef ds:uri="d8b4e028-5ef3-457e-96d3-c71f62c642ca"/>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11600</TotalTime>
  <Words>1351</Words>
  <Application>Microsoft Office PowerPoint</Application>
  <PresentationFormat>On-screen Show (4:3)</PresentationFormat>
  <Paragraphs>173</Paragraphs>
  <Slides>20</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vt:lpstr>
      <vt:lpstr>Office Theme</vt:lpstr>
      <vt:lpstr>Introduction / Admin</vt:lpstr>
      <vt:lpstr>SIMON’S KLOOF FOCUS GROUP PRESENTATION IV VICTORY WAY / CLOSE 19 JULY 2023  </vt:lpstr>
      <vt:lpstr>What is a City Improvement District (CID)?</vt:lpstr>
      <vt:lpstr>Proposed area for Simon’s Kloof CID</vt:lpstr>
      <vt:lpstr>Legal Framework – Mandate for the CoCT </vt:lpstr>
      <vt:lpstr>What are the benefits of a CID</vt:lpstr>
      <vt:lpstr>Critical Components for a successful CID</vt:lpstr>
      <vt:lpstr>What supplementary (top up) services are provided by CIDs?</vt:lpstr>
      <vt:lpstr>Value Add of CIDs</vt:lpstr>
      <vt:lpstr>Why is the CID Model Attractive to Communities?</vt:lpstr>
      <vt:lpstr>Benefits for the City</vt:lpstr>
      <vt:lpstr>Funding Model</vt:lpstr>
      <vt:lpstr>Post Establishment Approval Requirements</vt:lpstr>
      <vt:lpstr>Post Establishment</vt:lpstr>
      <vt:lpstr>Role of the City of Cape Town </vt:lpstr>
      <vt:lpstr>Potential Resident Concerns to take CID forward / Risks if we don’t</vt:lpstr>
      <vt:lpstr>Timelines + Roll out of SK CID </vt:lpstr>
      <vt:lpstr>SK CID Estimated Contribution Sliding Scale </vt:lpstr>
      <vt:lpstr>CID Contribution – How it appears on your rates bill</vt:lpstr>
      <vt:lpstr>THE SIMON’S KLOOF COMMITTEE WISHES TO 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Jean Macneill</cp:lastModifiedBy>
  <cp:revision>355</cp:revision>
  <cp:lastPrinted>2023-07-17T13:36:31Z</cp:lastPrinted>
  <dcterms:created xsi:type="dcterms:W3CDTF">2014-02-22T20:02:07Z</dcterms:created>
  <dcterms:modified xsi:type="dcterms:W3CDTF">2023-07-20T12:14:54Z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0x010100101F3F06CA4E1A45A1294ED0F366EEAF</vt:lpwstr>
  </property>
</Properties>
</file>