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9" r:id="rId2"/>
    <p:sldId id="300" r:id="rId3"/>
    <p:sldId id="302" r:id="rId4"/>
    <p:sldId id="307" r:id="rId5"/>
    <p:sldId id="305" r:id="rId6"/>
    <p:sldId id="304" r:id="rId7"/>
    <p:sldId id="306" r:id="rId8"/>
    <p:sldId id="308" r:id="rId9"/>
    <p:sldId id="309" r:id="rId10"/>
    <p:sldId id="725" r:id="rId11"/>
    <p:sldId id="726" r:id="rId12"/>
    <p:sldId id="730" r:id="rId13"/>
    <p:sldId id="731" r:id="rId14"/>
    <p:sldId id="733" r:id="rId15"/>
    <p:sldId id="735" r:id="rId16"/>
    <p:sldId id="736" r:id="rId17"/>
    <p:sldId id="776" r:id="rId18"/>
    <p:sldId id="738" r:id="rId19"/>
    <p:sldId id="739" r:id="rId20"/>
    <p:sldId id="740" r:id="rId21"/>
    <p:sldId id="741" r:id="rId22"/>
    <p:sldId id="743" r:id="rId23"/>
    <p:sldId id="749" r:id="rId24"/>
    <p:sldId id="753" r:id="rId25"/>
    <p:sldId id="770" r:id="rId26"/>
    <p:sldId id="754" r:id="rId27"/>
    <p:sldId id="750" r:id="rId28"/>
    <p:sldId id="755" r:id="rId29"/>
    <p:sldId id="778" r:id="rId30"/>
    <p:sldId id="784" r:id="rId31"/>
    <p:sldId id="785" r:id="rId32"/>
    <p:sldId id="783" r:id="rId33"/>
    <p:sldId id="752" r:id="rId34"/>
    <p:sldId id="766" r:id="rId35"/>
    <p:sldId id="767" r:id="rId36"/>
    <p:sldId id="786" r:id="rId37"/>
    <p:sldId id="779" r:id="rId38"/>
    <p:sldId id="756" r:id="rId39"/>
    <p:sldId id="757" r:id="rId40"/>
    <p:sldId id="780" r:id="rId41"/>
    <p:sldId id="758" r:id="rId42"/>
    <p:sldId id="762" r:id="rId43"/>
    <p:sldId id="781" r:id="rId44"/>
    <p:sldId id="763" r:id="rId45"/>
    <p:sldId id="761" r:id="rId46"/>
    <p:sldId id="768" r:id="rId47"/>
    <p:sldId id="782" r:id="rId48"/>
    <p:sldId id="760" r:id="rId49"/>
    <p:sldId id="7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D4D"/>
    <a:srgbClr val="111F2F"/>
    <a:srgbClr val="131F2B"/>
    <a:srgbClr val="5B718F"/>
    <a:srgbClr val="6DBFF4"/>
    <a:srgbClr val="122031"/>
    <a:srgbClr val="040406"/>
    <a:srgbClr val="44546A"/>
    <a:srgbClr val="4C5F78"/>
    <a:srgbClr val="465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CFE56-1F8A-44A4-9BF5-73F0841E67FB}" v="17" dt="2025-11-25T10:08:29.9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8429" autoAdjust="0"/>
  </p:normalViewPr>
  <p:slideViewPr>
    <p:cSldViewPr snapToGrid="0">
      <p:cViewPr varScale="1">
        <p:scale>
          <a:sx n="51" d="100"/>
          <a:sy n="51" d="100"/>
        </p:scale>
        <p:origin x="57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Robertson" userId="0e1395221e6f639e" providerId="LiveId" clId="{963BAE91-A918-4147-802A-47B9489E09A8}"/>
    <pc:docChg chg="undo custSel addSld delSld modSld sldOrd">
      <pc:chgData name="Andrew Robertson" userId="0e1395221e6f639e" providerId="LiveId" clId="{963BAE91-A918-4147-802A-47B9489E09A8}" dt="2025-11-25T10:11:06.070" v="3178" actId="1076"/>
      <pc:docMkLst>
        <pc:docMk/>
      </pc:docMkLst>
      <pc:sldChg chg="addSp modSp mod">
        <pc:chgData name="Andrew Robertson" userId="0e1395221e6f639e" providerId="LiveId" clId="{963BAE91-A918-4147-802A-47B9489E09A8}" dt="2025-11-25T08:56:36.605" v="778" actId="255"/>
        <pc:sldMkLst>
          <pc:docMk/>
          <pc:sldMk cId="1649316862" sldId="302"/>
        </pc:sldMkLst>
        <pc:spChg chg="add mod">
          <ac:chgData name="Andrew Robertson" userId="0e1395221e6f639e" providerId="LiveId" clId="{963BAE91-A918-4147-802A-47B9489E09A8}" dt="2025-11-25T08:56:10.159" v="775" actId="1076"/>
          <ac:spMkLst>
            <pc:docMk/>
            <pc:sldMk cId="1649316862" sldId="302"/>
            <ac:spMk id="2" creationId="{CDCC1018-9DEF-FB4F-4F53-4ECFF06AD5DF}"/>
          </ac:spMkLst>
        </pc:spChg>
        <pc:spChg chg="mod">
          <ac:chgData name="Andrew Robertson" userId="0e1395221e6f639e" providerId="LiveId" clId="{963BAE91-A918-4147-802A-47B9489E09A8}" dt="2025-11-25T08:56:36.605" v="778" actId="255"/>
          <ac:spMkLst>
            <pc:docMk/>
            <pc:sldMk cId="1649316862" sldId="302"/>
            <ac:spMk id="5" creationId="{2E5FA05F-2FC8-D0E0-F68F-649529E62CD1}"/>
          </ac:spMkLst>
        </pc:spChg>
      </pc:sldChg>
      <pc:sldChg chg="modSp mod">
        <pc:chgData name="Andrew Robertson" userId="0e1395221e6f639e" providerId="LiveId" clId="{963BAE91-A918-4147-802A-47B9489E09A8}" dt="2025-11-25T08:56:50.556" v="780" actId="1076"/>
        <pc:sldMkLst>
          <pc:docMk/>
          <pc:sldMk cId="3955201331" sldId="305"/>
        </pc:sldMkLst>
        <pc:spChg chg="mod">
          <ac:chgData name="Andrew Robertson" userId="0e1395221e6f639e" providerId="LiveId" clId="{963BAE91-A918-4147-802A-47B9489E09A8}" dt="2025-11-25T08:56:48.644" v="779" actId="1076"/>
          <ac:spMkLst>
            <pc:docMk/>
            <pc:sldMk cId="3955201331" sldId="305"/>
            <ac:spMk id="4" creationId="{8B91D01D-C43F-44E2-9B2A-B8112CFE5825}"/>
          </ac:spMkLst>
        </pc:spChg>
        <pc:spChg chg="mod">
          <ac:chgData name="Andrew Robertson" userId="0e1395221e6f639e" providerId="LiveId" clId="{963BAE91-A918-4147-802A-47B9489E09A8}" dt="2025-11-25T08:56:50.556" v="780" actId="1076"/>
          <ac:spMkLst>
            <pc:docMk/>
            <pc:sldMk cId="3955201331" sldId="305"/>
            <ac:spMk id="7" creationId="{EDD38D3D-B9DF-ABE4-7B13-B004BB175800}"/>
          </ac:spMkLst>
        </pc:spChg>
      </pc:sldChg>
      <pc:sldChg chg="modSp mod modNotesTx">
        <pc:chgData name="Andrew Robertson" userId="0e1395221e6f639e" providerId="LiveId" clId="{963BAE91-A918-4147-802A-47B9489E09A8}" dt="2025-11-25T10:07:13.460" v="3143" actId="20577"/>
        <pc:sldMkLst>
          <pc:docMk/>
          <pc:sldMk cId="2298242010" sldId="730"/>
        </pc:sldMkLst>
        <pc:spChg chg="mod">
          <ac:chgData name="Andrew Robertson" userId="0e1395221e6f639e" providerId="LiveId" clId="{963BAE91-A918-4147-802A-47B9489E09A8}" dt="2025-11-25T10:07:11.515" v="3142" actId="20577"/>
          <ac:spMkLst>
            <pc:docMk/>
            <pc:sldMk cId="2298242010" sldId="730"/>
            <ac:spMk id="3" creationId="{C5042F4D-E26F-E04D-9E13-12A954EDB895}"/>
          </ac:spMkLst>
        </pc:spChg>
      </pc:sldChg>
      <pc:sldChg chg="modSp mod">
        <pc:chgData name="Andrew Robertson" userId="0e1395221e6f639e" providerId="LiveId" clId="{963BAE91-A918-4147-802A-47B9489E09A8}" dt="2025-11-24T15:23:37.167" v="339" actId="255"/>
        <pc:sldMkLst>
          <pc:docMk/>
          <pc:sldMk cId="132338765" sldId="739"/>
        </pc:sldMkLst>
        <pc:spChg chg="mod">
          <ac:chgData name="Andrew Robertson" userId="0e1395221e6f639e" providerId="LiveId" clId="{963BAE91-A918-4147-802A-47B9489E09A8}" dt="2025-11-24T15:23:37.167" v="339" actId="255"/>
          <ac:spMkLst>
            <pc:docMk/>
            <pc:sldMk cId="132338765" sldId="739"/>
            <ac:spMk id="7" creationId="{2F0C26A0-D031-8A92-6F48-5FD765224455}"/>
          </ac:spMkLst>
        </pc:spChg>
      </pc:sldChg>
      <pc:sldChg chg="modSp mod">
        <pc:chgData name="Andrew Robertson" userId="0e1395221e6f639e" providerId="LiveId" clId="{963BAE91-A918-4147-802A-47B9489E09A8}" dt="2025-11-24T15:24:03.261" v="343" actId="20577"/>
        <pc:sldMkLst>
          <pc:docMk/>
          <pc:sldMk cId="3127827759" sldId="740"/>
        </pc:sldMkLst>
        <pc:spChg chg="mod">
          <ac:chgData name="Andrew Robertson" userId="0e1395221e6f639e" providerId="LiveId" clId="{963BAE91-A918-4147-802A-47B9489E09A8}" dt="2025-11-24T15:24:03.261" v="343" actId="20577"/>
          <ac:spMkLst>
            <pc:docMk/>
            <pc:sldMk cId="3127827759" sldId="740"/>
            <ac:spMk id="7" creationId="{319FB1DC-04D8-8C4B-382F-C6EA8931AEA4}"/>
          </ac:spMkLst>
        </pc:spChg>
      </pc:sldChg>
      <pc:sldChg chg="modNotesTx">
        <pc:chgData name="Andrew Robertson" userId="0e1395221e6f639e" providerId="LiveId" clId="{963BAE91-A918-4147-802A-47B9489E09A8}" dt="2025-11-24T15:19:59.389" v="139" actId="6549"/>
        <pc:sldMkLst>
          <pc:docMk/>
          <pc:sldMk cId="4108192303" sldId="752"/>
        </pc:sldMkLst>
      </pc:sldChg>
      <pc:sldChg chg="del">
        <pc:chgData name="Andrew Robertson" userId="0e1395221e6f639e" providerId="LiveId" clId="{963BAE91-A918-4147-802A-47B9489E09A8}" dt="2025-11-24T15:22:15.928" v="338" actId="47"/>
        <pc:sldMkLst>
          <pc:docMk/>
          <pc:sldMk cId="782235991" sldId="759"/>
        </pc:sldMkLst>
      </pc:sldChg>
      <pc:sldChg chg="addSp delSp modSp mod">
        <pc:chgData name="Andrew Robertson" userId="0e1395221e6f639e" providerId="LiveId" clId="{963BAE91-A918-4147-802A-47B9489E09A8}" dt="2025-11-25T10:11:06.070" v="3178" actId="1076"/>
        <pc:sldMkLst>
          <pc:docMk/>
          <pc:sldMk cId="2901791410" sldId="763"/>
        </pc:sldMkLst>
        <pc:picChg chg="add del mod">
          <ac:chgData name="Andrew Robertson" userId="0e1395221e6f639e" providerId="LiveId" clId="{963BAE91-A918-4147-802A-47B9489E09A8}" dt="2025-11-25T10:10:48.077" v="3170" actId="22"/>
          <ac:picMkLst>
            <pc:docMk/>
            <pc:sldMk cId="2901791410" sldId="763"/>
            <ac:picMk id="6" creationId="{938D6148-8ACE-6A01-8557-EDF346BE49E3}"/>
          </ac:picMkLst>
        </pc:picChg>
        <pc:picChg chg="add mod">
          <ac:chgData name="Andrew Robertson" userId="0e1395221e6f639e" providerId="LiveId" clId="{963BAE91-A918-4147-802A-47B9489E09A8}" dt="2025-11-25T10:11:06.070" v="3178" actId="1076"/>
          <ac:picMkLst>
            <pc:docMk/>
            <pc:sldMk cId="2901791410" sldId="763"/>
            <ac:picMk id="8" creationId="{3A3BD5D6-F603-358F-5415-6A11082E4A5A}"/>
          </ac:picMkLst>
        </pc:picChg>
        <pc:picChg chg="add del">
          <ac:chgData name="Andrew Robertson" userId="0e1395221e6f639e" providerId="LiveId" clId="{963BAE91-A918-4147-802A-47B9489E09A8}" dt="2025-11-25T10:10:51.712" v="3172" actId="478"/>
          <ac:picMkLst>
            <pc:docMk/>
            <pc:sldMk cId="2901791410" sldId="763"/>
            <ac:picMk id="13" creationId="{FA7402BA-6797-694F-950A-B4B0796264A8}"/>
          </ac:picMkLst>
        </pc:picChg>
      </pc:sldChg>
      <pc:sldChg chg="del">
        <pc:chgData name="Andrew Robertson" userId="0e1395221e6f639e" providerId="LiveId" clId="{963BAE91-A918-4147-802A-47B9489E09A8}" dt="2025-11-24T15:22:15.928" v="338" actId="47"/>
        <pc:sldMkLst>
          <pc:docMk/>
          <pc:sldMk cId="1150423765" sldId="764"/>
        </pc:sldMkLst>
      </pc:sldChg>
      <pc:sldChg chg="del">
        <pc:chgData name="Andrew Robertson" userId="0e1395221e6f639e" providerId="LiveId" clId="{963BAE91-A918-4147-802A-47B9489E09A8}" dt="2025-11-25T07:02:17.072" v="364" actId="47"/>
        <pc:sldMkLst>
          <pc:docMk/>
          <pc:sldMk cId="3731323269" sldId="765"/>
        </pc:sldMkLst>
      </pc:sldChg>
      <pc:sldChg chg="addSp modSp mod ord">
        <pc:chgData name="Andrew Robertson" userId="0e1395221e6f639e" providerId="LiveId" clId="{963BAE91-A918-4147-802A-47B9489E09A8}" dt="2025-11-25T10:03:43.324" v="3139" actId="1036"/>
        <pc:sldMkLst>
          <pc:docMk/>
          <pc:sldMk cId="1370949973" sldId="766"/>
        </pc:sldMkLst>
        <pc:spChg chg="mod">
          <ac:chgData name="Andrew Robertson" userId="0e1395221e6f639e" providerId="LiveId" clId="{963BAE91-A918-4147-802A-47B9489E09A8}" dt="2025-11-25T09:51:18.909" v="2778" actId="20577"/>
          <ac:spMkLst>
            <pc:docMk/>
            <pc:sldMk cId="1370949973" sldId="766"/>
            <ac:spMk id="2" creationId="{736A0391-E394-A70A-7360-7FBCB7448B0F}"/>
          </ac:spMkLst>
        </pc:spChg>
        <pc:spChg chg="add mod">
          <ac:chgData name="Andrew Robertson" userId="0e1395221e6f639e" providerId="LiveId" clId="{963BAE91-A918-4147-802A-47B9489E09A8}" dt="2025-11-25T10:03:43.324" v="3139" actId="1036"/>
          <ac:spMkLst>
            <pc:docMk/>
            <pc:sldMk cId="1370949973" sldId="766"/>
            <ac:spMk id="6" creationId="{689564CA-C438-3469-46CF-0BB25A37DCCE}"/>
          </ac:spMkLst>
        </pc:spChg>
        <pc:spChg chg="mod">
          <ac:chgData name="Andrew Robertson" userId="0e1395221e6f639e" providerId="LiveId" clId="{963BAE91-A918-4147-802A-47B9489E09A8}" dt="2025-11-25T10:03:43.324" v="3139" actId="1036"/>
          <ac:spMkLst>
            <pc:docMk/>
            <pc:sldMk cId="1370949973" sldId="766"/>
            <ac:spMk id="7" creationId="{88C96C98-05AD-E10D-217A-93995DCA2B52}"/>
          </ac:spMkLst>
        </pc:spChg>
      </pc:sldChg>
      <pc:sldChg chg="delSp modSp mod modNotesTx">
        <pc:chgData name="Andrew Robertson" userId="0e1395221e6f639e" providerId="LiveId" clId="{963BAE91-A918-4147-802A-47B9489E09A8}" dt="2025-11-24T15:25:10.282" v="347" actId="207"/>
        <pc:sldMkLst>
          <pc:docMk/>
          <pc:sldMk cId="1130775680" sldId="767"/>
        </pc:sldMkLst>
        <pc:spChg chg="mod">
          <ac:chgData name="Andrew Robertson" userId="0e1395221e6f639e" providerId="LiveId" clId="{963BAE91-A918-4147-802A-47B9489E09A8}" dt="2025-11-24T15:25:10.282" v="347" actId="207"/>
          <ac:spMkLst>
            <pc:docMk/>
            <pc:sldMk cId="1130775680" sldId="767"/>
            <ac:spMk id="7" creationId="{B03FB2AC-8ECE-5AC2-33FC-76B47BB7B79D}"/>
          </ac:spMkLst>
        </pc:spChg>
        <pc:spChg chg="del">
          <ac:chgData name="Andrew Robertson" userId="0e1395221e6f639e" providerId="LiveId" clId="{963BAE91-A918-4147-802A-47B9489E09A8}" dt="2025-11-24T15:24:37.954" v="344" actId="478"/>
          <ac:spMkLst>
            <pc:docMk/>
            <pc:sldMk cId="1130775680" sldId="767"/>
            <ac:spMk id="8" creationId="{CBE517E8-A17B-A9F5-3147-E4D0A2589D66}"/>
          </ac:spMkLst>
        </pc:spChg>
      </pc:sldChg>
      <pc:sldChg chg="addSp delSp modSp mod">
        <pc:chgData name="Andrew Robertson" userId="0e1395221e6f639e" providerId="LiveId" clId="{963BAE91-A918-4147-802A-47B9489E09A8}" dt="2025-11-25T09:59:24.681" v="3051" actId="478"/>
        <pc:sldMkLst>
          <pc:docMk/>
          <pc:sldMk cId="276169704" sldId="768"/>
        </pc:sldMkLst>
        <pc:cxnChg chg="add del mod">
          <ac:chgData name="Andrew Robertson" userId="0e1395221e6f639e" providerId="LiveId" clId="{963BAE91-A918-4147-802A-47B9489E09A8}" dt="2025-11-25T09:59:24.681" v="3051" actId="478"/>
          <ac:cxnSpMkLst>
            <pc:docMk/>
            <pc:sldMk cId="276169704" sldId="768"/>
            <ac:cxnSpMk id="11" creationId="{B706774E-91FE-2189-151C-5F28B715FD34}"/>
          </ac:cxnSpMkLst>
        </pc:cxnChg>
      </pc:sldChg>
      <pc:sldChg chg="modNotesTx">
        <pc:chgData name="Andrew Robertson" userId="0e1395221e6f639e" providerId="LiveId" clId="{963BAE91-A918-4147-802A-47B9489E09A8}" dt="2025-11-25T10:07:40.182" v="3144" actId="313"/>
        <pc:sldMkLst>
          <pc:docMk/>
          <pc:sldMk cId="3289596491" sldId="776"/>
        </pc:sldMkLst>
      </pc:sldChg>
      <pc:sldChg chg="modNotesTx">
        <pc:chgData name="Andrew Robertson" userId="0e1395221e6f639e" providerId="LiveId" clId="{963BAE91-A918-4147-802A-47B9489E09A8}" dt="2025-11-25T09:45:11.365" v="2198" actId="6549"/>
        <pc:sldMkLst>
          <pc:docMk/>
          <pc:sldMk cId="2356743760" sldId="778"/>
        </pc:sldMkLst>
      </pc:sldChg>
      <pc:sldChg chg="modNotesTx">
        <pc:chgData name="Andrew Robertson" userId="0e1395221e6f639e" providerId="LiveId" clId="{963BAE91-A918-4147-802A-47B9489E09A8}" dt="2025-11-25T09:50:43.421" v="2775" actId="6549"/>
        <pc:sldMkLst>
          <pc:docMk/>
          <pc:sldMk cId="427350129" sldId="779"/>
        </pc:sldMkLst>
      </pc:sldChg>
      <pc:sldChg chg="modNotesTx">
        <pc:chgData name="Andrew Robertson" userId="0e1395221e6f639e" providerId="LiveId" clId="{963BAE91-A918-4147-802A-47B9489E09A8}" dt="2025-11-25T10:08:20.313" v="3161" actId="20577"/>
        <pc:sldMkLst>
          <pc:docMk/>
          <pc:sldMk cId="631431896" sldId="784"/>
        </pc:sldMkLst>
      </pc:sldChg>
      <pc:sldChg chg="addSp delSp modSp add mod setBg">
        <pc:chgData name="Andrew Robertson" userId="0e1395221e6f639e" providerId="LiveId" clId="{963BAE91-A918-4147-802A-47B9489E09A8}" dt="2025-11-25T09:58:33.465" v="3046"/>
        <pc:sldMkLst>
          <pc:docMk/>
          <pc:sldMk cId="30493327" sldId="786"/>
        </pc:sldMkLst>
        <pc:spChg chg="mod">
          <ac:chgData name="Andrew Robertson" userId="0e1395221e6f639e" providerId="LiveId" clId="{963BAE91-A918-4147-802A-47B9489E09A8}" dt="2025-11-25T09:58:16.105" v="3045" actId="1076"/>
          <ac:spMkLst>
            <pc:docMk/>
            <pc:sldMk cId="30493327" sldId="786"/>
            <ac:spMk id="4" creationId="{2CE173FD-AB32-B4D5-5DD4-D7F3FD75A8EA}"/>
          </ac:spMkLst>
        </pc:spChg>
        <pc:spChg chg="add del mod">
          <ac:chgData name="Andrew Robertson" userId="0e1395221e6f639e" providerId="LiveId" clId="{963BAE91-A918-4147-802A-47B9489E09A8}" dt="2025-11-24T15:25:32.285" v="350" actId="478"/>
          <ac:spMkLst>
            <pc:docMk/>
            <pc:sldMk cId="30493327" sldId="786"/>
            <ac:spMk id="6" creationId="{E258E63B-30E8-AB47-4EB2-E8D4A698AF14}"/>
          </ac:spMkLst>
        </pc:spChg>
        <pc:spChg chg="del">
          <ac:chgData name="Andrew Robertson" userId="0e1395221e6f639e" providerId="LiveId" clId="{963BAE91-A918-4147-802A-47B9489E09A8}" dt="2025-11-24T15:25:27.672" v="349" actId="478"/>
          <ac:spMkLst>
            <pc:docMk/>
            <pc:sldMk cId="30493327" sldId="786"/>
            <ac:spMk id="7" creationId="{D0A80D2B-B31C-FA3A-41C4-6F49B78D240C}"/>
          </ac:spMkLst>
        </pc:spChg>
        <pc:spChg chg="add mod">
          <ac:chgData name="Andrew Robertson" userId="0e1395221e6f639e" providerId="LiveId" clId="{963BAE91-A918-4147-802A-47B9489E09A8}" dt="2025-11-25T09:57:22.033" v="3015" actId="1076"/>
          <ac:spMkLst>
            <pc:docMk/>
            <pc:sldMk cId="30493327" sldId="786"/>
            <ac:spMk id="11" creationId="{99B4C9C6-3947-C5C6-04B0-D773064650B3}"/>
          </ac:spMkLst>
        </pc:spChg>
        <pc:spChg chg="add mod ord">
          <ac:chgData name="Andrew Robertson" userId="0e1395221e6f639e" providerId="LiveId" clId="{963BAE91-A918-4147-802A-47B9489E09A8}" dt="2025-11-25T09:58:02.665" v="3044" actId="171"/>
          <ac:spMkLst>
            <pc:docMk/>
            <pc:sldMk cId="30493327" sldId="786"/>
            <ac:spMk id="12" creationId="{176829AE-543A-CF95-15A5-82AF9BB4E0F8}"/>
          </ac:spMkLst>
        </pc:spChg>
        <pc:picChg chg="add mod">
          <ac:chgData name="Andrew Robertson" userId="0e1395221e6f639e" providerId="LiveId" clId="{963BAE91-A918-4147-802A-47B9489E09A8}" dt="2025-11-25T09:56:47.445" v="2990" actId="14100"/>
          <ac:picMkLst>
            <pc:docMk/>
            <pc:sldMk cId="30493327" sldId="786"/>
            <ac:picMk id="8" creationId="{146DA5F8-6B7F-590B-3BD6-0894ADB87E8F}"/>
          </ac:picMkLst>
        </pc:picChg>
        <pc:picChg chg="add mod ord">
          <ac:chgData name="Andrew Robertson" userId="0e1395221e6f639e" providerId="LiveId" clId="{963BAE91-A918-4147-802A-47B9489E09A8}" dt="2025-11-25T09:58:02.665" v="3044" actId="171"/>
          <ac:picMkLst>
            <pc:docMk/>
            <pc:sldMk cId="30493327" sldId="786"/>
            <ac:picMk id="9" creationId="{8B5BC198-A7F4-C93D-3A98-939F544D6BCF}"/>
          </ac:picMkLst>
        </pc:picChg>
        <pc:picChg chg="add mod">
          <ac:chgData name="Andrew Robertson" userId="0e1395221e6f639e" providerId="LiveId" clId="{963BAE91-A918-4147-802A-47B9489E09A8}" dt="2025-11-24T15:26:07.072" v="363" actId="1036"/>
          <ac:picMkLst>
            <pc:docMk/>
            <pc:sldMk cId="30493327" sldId="786"/>
            <ac:picMk id="10" creationId="{79E025FF-F2F8-8FF7-7893-2E7F6F9FB390}"/>
          </ac:picMkLst>
        </pc:picChg>
      </pc:sldChg>
      <pc:sldChg chg="delSp modSp add del mod">
        <pc:chgData name="Andrew Robertson" userId="0e1395221e6f639e" providerId="LiveId" clId="{963BAE91-A918-4147-802A-47B9489E09A8}" dt="2025-11-25T08:54:18.904" v="747" actId="47"/>
        <pc:sldMkLst>
          <pc:docMk/>
          <pc:sldMk cId="3716606597" sldId="787"/>
        </pc:sldMkLst>
        <pc:spChg chg="del mod">
          <ac:chgData name="Andrew Robertson" userId="0e1395221e6f639e" providerId="LiveId" clId="{963BAE91-A918-4147-802A-47B9489E09A8}" dt="2025-11-25T08:53:59.584" v="744" actId="21"/>
          <ac:spMkLst>
            <pc:docMk/>
            <pc:sldMk cId="3716606597" sldId="787"/>
            <ac:spMk id="5" creationId="{CDCC1018-9DEF-FB4F-4F53-4ECFF06AD5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2AE84-B214-48CF-9A07-C6DB87E2FAAC}" type="datetimeFigureOut">
              <a:rPr lang="en-ZA" smtClean="0"/>
              <a:t>2025/11/23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98A5F-3AC9-4553-B30E-BBF46CE57BF7}" type="slidenum">
              <a:rPr lang="en-ZA" smtClean="0"/>
              <a:t>‹#›</a:t>
            </a:fld>
            <a:endParaRPr lang="en-ZA"/>
          </a:p>
        </p:txBody>
      </p:sp>
    </p:spTree>
    <p:extLst>
      <p:ext uri="{BB962C8B-B14F-4D97-AF65-F5344CB8AC3E}">
        <p14:creationId xmlns:p14="http://schemas.microsoft.com/office/powerpoint/2010/main" val="1834148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1258-0F54-70B9-1E2C-FB60877CA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DD5AE-E1CF-E7EA-4880-EBFDAB5D7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22507-BD2D-1755-1FA6-1AF8323EEB16}"/>
              </a:ext>
            </a:extLst>
          </p:cNvPr>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BF1A8B7-5737-805D-AB38-5E2658A97459}"/>
              </a:ext>
            </a:extLst>
          </p:cNvPr>
          <p:cNvSpPr>
            <a:spLocks noGrp="1"/>
          </p:cNvSpPr>
          <p:nvPr>
            <p:ph type="sldNum" sz="quarter" idx="5"/>
          </p:nvPr>
        </p:nvSpPr>
        <p:spPr/>
        <p:txBody>
          <a:bodyPr/>
          <a:lstStyle/>
          <a:p>
            <a:fld id="{FF698A5F-3AC9-4553-B30E-BBF46CE57BF7}" type="slidenum">
              <a:rPr lang="en-ZA" smtClean="0"/>
              <a:t>1</a:t>
            </a:fld>
            <a:endParaRPr lang="en-ZA"/>
          </a:p>
        </p:txBody>
      </p:sp>
    </p:spTree>
    <p:extLst>
      <p:ext uri="{BB962C8B-B14F-4D97-AF65-F5344CB8AC3E}">
        <p14:creationId xmlns:p14="http://schemas.microsoft.com/office/powerpoint/2010/main" val="284889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Report available of the website.</a:t>
            </a:r>
            <a:endParaRPr lang="en-ZA" dirty="0"/>
          </a:p>
        </p:txBody>
      </p:sp>
      <p:sp>
        <p:nvSpPr>
          <p:cNvPr id="4" name="Slide Number Placeholder 3"/>
          <p:cNvSpPr>
            <a:spLocks noGrp="1"/>
          </p:cNvSpPr>
          <p:nvPr>
            <p:ph type="sldNum" sz="quarter" idx="5"/>
          </p:nvPr>
        </p:nvSpPr>
        <p:spPr/>
        <p:txBody>
          <a:bodyPr/>
          <a:lstStyle/>
          <a:p>
            <a:fld id="{8D983190-5E0A-4E1F-9C3E-459EB988B064}" type="slidenum">
              <a:rPr lang="en-ZA" smtClean="0"/>
              <a:t>10</a:t>
            </a:fld>
            <a:endParaRPr lang="en-ZA"/>
          </a:p>
        </p:txBody>
      </p:sp>
    </p:spTree>
    <p:extLst>
      <p:ext uri="{BB962C8B-B14F-4D97-AF65-F5344CB8AC3E}">
        <p14:creationId xmlns:p14="http://schemas.microsoft.com/office/powerpoint/2010/main" val="409998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Successful and healthy turn around of new directors which is encouraged by city.</a:t>
            </a:r>
          </a:p>
        </p:txBody>
      </p:sp>
      <p:sp>
        <p:nvSpPr>
          <p:cNvPr id="4" name="Slide Number Placeholder 3"/>
          <p:cNvSpPr>
            <a:spLocks noGrp="1"/>
          </p:cNvSpPr>
          <p:nvPr>
            <p:ph type="sldNum" sz="quarter" idx="5"/>
          </p:nvPr>
        </p:nvSpPr>
        <p:spPr/>
        <p:txBody>
          <a:bodyPr/>
          <a:lstStyle/>
          <a:p>
            <a:fld id="{FF698A5F-3AC9-4553-B30E-BBF46CE57BF7}" type="slidenum">
              <a:rPr lang="en-ZA" smtClean="0"/>
              <a:t>11</a:t>
            </a:fld>
            <a:endParaRPr lang="en-ZA"/>
          </a:p>
        </p:txBody>
      </p:sp>
    </p:spTree>
    <p:extLst>
      <p:ext uri="{BB962C8B-B14F-4D97-AF65-F5344CB8AC3E}">
        <p14:creationId xmlns:p14="http://schemas.microsoft.com/office/powerpoint/2010/main" val="82879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Ros - Accountant</a:t>
            </a:r>
          </a:p>
          <a:p>
            <a:r>
              <a:rPr lang="en-ZA" dirty="0"/>
              <a:t>Caro - Chief Administrator</a:t>
            </a:r>
          </a:p>
          <a:p>
            <a:r>
              <a:rPr lang="en-ZA" dirty="0"/>
              <a:t>Thanks to SKCID Board Volunteers</a:t>
            </a:r>
          </a:p>
          <a:p>
            <a:endParaRPr lang="en-ZA" dirty="0"/>
          </a:p>
          <a:p>
            <a:r>
              <a:rPr lang="en-ZA" dirty="0"/>
              <a:t>1. We undertake new projects and ongoing maintenance to improve the Simon’s Kloof district and augment safety and security for its members.</a:t>
            </a:r>
          </a:p>
          <a:p>
            <a:r>
              <a:rPr lang="en-ZA" dirty="0"/>
              <a:t>2. We facilitate engagement with city, stakeholders and suppliers through communication, guidance and protocols.</a:t>
            </a:r>
            <a:br>
              <a:rPr lang="en-ZA" dirty="0"/>
            </a:br>
            <a:r>
              <a:rPr lang="en-ZA" dirty="0"/>
              <a:t> </a:t>
            </a:r>
          </a:p>
          <a:p>
            <a:r>
              <a:rPr lang="en-ZA" dirty="0"/>
              <a:t>Whilst we help to facilitate communications and awareness of individual cases, it must be clear that we are NOT a conduit for communicating with the city, stakeholders and suppliers. We are NOT in a position to force service delivery, and CANNOT hold people accountable unless they are a supplier that we are paying and with whom we have a contract.</a:t>
            </a:r>
          </a:p>
          <a:p>
            <a:r>
              <a:rPr lang="en-ZA" dirty="0"/>
              <a:t>We do not settle disputes between residents and property owners.</a:t>
            </a:r>
          </a:p>
        </p:txBody>
      </p:sp>
      <p:sp>
        <p:nvSpPr>
          <p:cNvPr id="4" name="Slide Number Placeholder 3"/>
          <p:cNvSpPr>
            <a:spLocks noGrp="1"/>
          </p:cNvSpPr>
          <p:nvPr>
            <p:ph type="sldNum" sz="quarter" idx="5"/>
          </p:nvPr>
        </p:nvSpPr>
        <p:spPr/>
        <p:txBody>
          <a:bodyPr/>
          <a:lstStyle/>
          <a:p>
            <a:fld id="{FF698A5F-3AC9-4553-B30E-BBF46CE57BF7}" type="slidenum">
              <a:rPr lang="en-ZA" smtClean="0"/>
              <a:t>12</a:t>
            </a:fld>
            <a:endParaRPr lang="en-ZA"/>
          </a:p>
        </p:txBody>
      </p:sp>
    </p:spTree>
    <p:extLst>
      <p:ext uri="{BB962C8B-B14F-4D97-AF65-F5344CB8AC3E}">
        <p14:creationId xmlns:p14="http://schemas.microsoft.com/office/powerpoint/2010/main" val="109468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B70E-69CE-28F8-E28D-0ADA0CA20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62A70-91A0-B299-74A7-DDE983323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174B6-6A1A-26A5-0792-602A7E121C7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A440416-08F2-B810-1196-9B4C1D574937}"/>
              </a:ext>
            </a:extLst>
          </p:cNvPr>
          <p:cNvSpPr>
            <a:spLocks noGrp="1"/>
          </p:cNvSpPr>
          <p:nvPr>
            <p:ph type="sldNum" sz="quarter" idx="5"/>
          </p:nvPr>
        </p:nvSpPr>
        <p:spPr/>
        <p:txBody>
          <a:bodyPr/>
          <a:lstStyle/>
          <a:p>
            <a:fld id="{FF698A5F-3AC9-4553-B30E-BBF46CE57BF7}" type="slidenum">
              <a:rPr lang="en-ZA" smtClean="0"/>
              <a:t>13</a:t>
            </a:fld>
            <a:endParaRPr lang="en-ZA"/>
          </a:p>
        </p:txBody>
      </p:sp>
    </p:spTree>
    <p:extLst>
      <p:ext uri="{BB962C8B-B14F-4D97-AF65-F5344CB8AC3E}">
        <p14:creationId xmlns:p14="http://schemas.microsoft.com/office/powerpoint/2010/main" val="107578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Andy to introduce portfolios</a:t>
            </a:r>
          </a:p>
        </p:txBody>
      </p:sp>
      <p:sp>
        <p:nvSpPr>
          <p:cNvPr id="4" name="Slide Number Placeholder 3"/>
          <p:cNvSpPr>
            <a:spLocks noGrp="1"/>
          </p:cNvSpPr>
          <p:nvPr>
            <p:ph type="sldNum" sz="quarter" idx="5"/>
          </p:nvPr>
        </p:nvSpPr>
        <p:spPr/>
        <p:txBody>
          <a:bodyPr/>
          <a:lstStyle/>
          <a:p>
            <a:fld id="{FF698A5F-3AC9-4553-B30E-BBF46CE57BF7}" type="slidenum">
              <a:rPr lang="en-ZA" smtClean="0"/>
              <a:t>14</a:t>
            </a:fld>
            <a:endParaRPr lang="en-ZA"/>
          </a:p>
        </p:txBody>
      </p:sp>
    </p:spTree>
    <p:extLst>
      <p:ext uri="{BB962C8B-B14F-4D97-AF65-F5344CB8AC3E}">
        <p14:creationId xmlns:p14="http://schemas.microsoft.com/office/powerpoint/2010/main" val="281832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98A5F-3AC9-4553-B30E-BBF46CE57BF7}" type="slidenum">
              <a:rPr lang="en-ZA" smtClean="0"/>
              <a:t>16</a:t>
            </a:fld>
            <a:endParaRPr lang="en-ZA"/>
          </a:p>
        </p:txBody>
      </p:sp>
    </p:spTree>
    <p:extLst>
      <p:ext uri="{BB962C8B-B14F-4D97-AF65-F5344CB8AC3E}">
        <p14:creationId xmlns:p14="http://schemas.microsoft.com/office/powerpoint/2010/main" val="329719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rPr>
              <a:t>Nico’s note: </a:t>
            </a:r>
            <a:br>
              <a:rPr lang="en-US" sz="1200" dirty="0">
                <a:solidFill>
                  <a:srgbClr val="FF0000"/>
                </a:solidFill>
              </a:rPr>
            </a:br>
            <a:r>
              <a:rPr lang="en-US" sz="1200" dirty="0">
                <a:solidFill>
                  <a:srgbClr val="FF0000"/>
                </a:solidFill>
              </a:rPr>
              <a:t>Maintain continuous oversight &amp; engagement with regards to security monitoring, daily reporting, collating data and e</a:t>
            </a:r>
            <a:r>
              <a:rPr lang="en-US" dirty="0">
                <a:solidFill>
                  <a:srgbClr val="FF0000"/>
                </a:solidFill>
              </a:rPr>
              <a:t>nsuring open comms with authorities and service providers.</a:t>
            </a:r>
          </a:p>
          <a:p>
            <a:endParaRPr lang="en-US" sz="1200" dirty="0">
              <a:solidFill>
                <a:srgbClr val="FF0000"/>
              </a:solidFill>
            </a:endParaRPr>
          </a:p>
          <a:p>
            <a:r>
              <a:rPr lang="en-US" dirty="0">
                <a:solidFill>
                  <a:srgbClr val="FF0000"/>
                </a:solidFill>
              </a:rPr>
              <a:t>Liaising with SKCID board and community for approval and rollout of camera project.</a:t>
            </a:r>
            <a:endParaRPr lang="en-US" sz="1200" dirty="0">
              <a:solidFill>
                <a:srgbClr val="FF0000"/>
              </a:solidFill>
            </a:endParaRPr>
          </a:p>
          <a:p>
            <a:endParaRPr lang="en-US" dirty="0">
              <a:solidFill>
                <a:srgbClr val="FF0000"/>
              </a:solidFill>
            </a:endParaRPr>
          </a:p>
          <a:p>
            <a:r>
              <a:rPr lang="en-US" sz="1200" dirty="0">
                <a:solidFill>
                  <a:srgbClr val="FF0000"/>
                </a:solidFill>
              </a:rPr>
              <a:t>Please get in touch with the Portfolio director for more detail.</a:t>
            </a:r>
          </a:p>
        </p:txBody>
      </p:sp>
      <p:sp>
        <p:nvSpPr>
          <p:cNvPr id="4" name="Slide Number Placeholder 3"/>
          <p:cNvSpPr>
            <a:spLocks noGrp="1"/>
          </p:cNvSpPr>
          <p:nvPr>
            <p:ph type="sldNum" sz="quarter" idx="5"/>
          </p:nvPr>
        </p:nvSpPr>
        <p:spPr/>
        <p:txBody>
          <a:bodyPr/>
          <a:lstStyle/>
          <a:p>
            <a:fld id="{FF698A5F-3AC9-4553-B30E-BBF46CE57BF7}" type="slidenum">
              <a:rPr lang="en-ZA" smtClean="0"/>
              <a:t>17</a:t>
            </a:fld>
            <a:endParaRPr lang="en-ZA"/>
          </a:p>
        </p:txBody>
      </p:sp>
    </p:spTree>
    <p:extLst>
      <p:ext uri="{BB962C8B-B14F-4D97-AF65-F5344CB8AC3E}">
        <p14:creationId xmlns:p14="http://schemas.microsoft.com/office/powerpoint/2010/main" val="179836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F698A5F-3AC9-4553-B30E-BBF46CE57BF7}" type="slidenum">
              <a:rPr lang="en-ZA" smtClean="0"/>
              <a:t>21</a:t>
            </a:fld>
            <a:endParaRPr lang="en-ZA"/>
          </a:p>
        </p:txBody>
      </p:sp>
    </p:spTree>
    <p:extLst>
      <p:ext uri="{BB962C8B-B14F-4D97-AF65-F5344CB8AC3E}">
        <p14:creationId xmlns:p14="http://schemas.microsoft.com/office/powerpoint/2010/main" val="271987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F842-1973-776E-8922-33F1D68C3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DE31-BF37-EA96-4FB0-59813A9CE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BACAB-A45F-F81E-D773-C9D689B7F69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63622517-EE54-37A8-CD8E-425E09E5AA56}"/>
              </a:ext>
            </a:extLst>
          </p:cNvPr>
          <p:cNvSpPr>
            <a:spLocks noGrp="1"/>
          </p:cNvSpPr>
          <p:nvPr>
            <p:ph type="sldNum" sz="quarter" idx="5"/>
          </p:nvPr>
        </p:nvSpPr>
        <p:spPr/>
        <p:txBody>
          <a:bodyPr/>
          <a:lstStyle/>
          <a:p>
            <a:fld id="{FF698A5F-3AC9-4553-B30E-BBF46CE57BF7}" type="slidenum">
              <a:rPr lang="en-ZA" smtClean="0"/>
              <a:t>22</a:t>
            </a:fld>
            <a:endParaRPr lang="en-ZA"/>
          </a:p>
        </p:txBody>
      </p:sp>
    </p:spTree>
    <p:extLst>
      <p:ext uri="{BB962C8B-B14F-4D97-AF65-F5344CB8AC3E}">
        <p14:creationId xmlns:p14="http://schemas.microsoft.com/office/powerpoint/2010/main" val="56747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866D-F37D-DBB3-1F8D-A05429D4B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1837E-D826-30F0-10BD-FA5624E06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6A0A4-184C-8FEA-556C-4FD9E0A9110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2A1FB257-283D-BF5E-38B3-2FF8AB42311D}"/>
              </a:ext>
            </a:extLst>
          </p:cNvPr>
          <p:cNvSpPr>
            <a:spLocks noGrp="1"/>
          </p:cNvSpPr>
          <p:nvPr>
            <p:ph type="sldNum" sz="quarter" idx="5"/>
          </p:nvPr>
        </p:nvSpPr>
        <p:spPr/>
        <p:txBody>
          <a:bodyPr/>
          <a:lstStyle/>
          <a:p>
            <a:fld id="{FF698A5F-3AC9-4553-B30E-BBF46CE57BF7}" type="slidenum">
              <a:rPr lang="en-ZA" smtClean="0"/>
              <a:t>25</a:t>
            </a:fld>
            <a:endParaRPr lang="en-ZA"/>
          </a:p>
        </p:txBody>
      </p:sp>
    </p:spTree>
    <p:extLst>
      <p:ext uri="{BB962C8B-B14F-4D97-AF65-F5344CB8AC3E}">
        <p14:creationId xmlns:p14="http://schemas.microsoft.com/office/powerpoint/2010/main" val="335384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894E-8C45-F340-BC9A-DE39C66B9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7404A-E369-E619-3BC6-3C4FBDA60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0CBBB-A798-8568-966D-B32FF90A87F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33C9EDC-D2C6-FB28-68B1-2CF6AAEFA7DC}"/>
              </a:ext>
            </a:extLst>
          </p:cNvPr>
          <p:cNvSpPr>
            <a:spLocks noGrp="1"/>
          </p:cNvSpPr>
          <p:nvPr>
            <p:ph type="sldNum" sz="quarter" idx="5"/>
          </p:nvPr>
        </p:nvSpPr>
        <p:spPr/>
        <p:txBody>
          <a:bodyPr/>
          <a:lstStyle/>
          <a:p>
            <a:fld id="{FF698A5F-3AC9-4553-B30E-BBF46CE57BF7}" type="slidenum">
              <a:rPr lang="en-ZA" smtClean="0"/>
              <a:t>2</a:t>
            </a:fld>
            <a:endParaRPr lang="en-ZA"/>
          </a:p>
        </p:txBody>
      </p:sp>
    </p:spTree>
    <p:extLst>
      <p:ext uri="{BB962C8B-B14F-4D97-AF65-F5344CB8AC3E}">
        <p14:creationId xmlns:p14="http://schemas.microsoft.com/office/powerpoint/2010/main" val="2900134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9904-0F1D-3CF2-8958-03C3C172F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C78E-F399-8F82-BC51-6B4BB529B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4FBAE-B725-7E68-E104-469DD27F2852}"/>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D5C25ED-4556-4225-B459-A7A66503E58F}"/>
              </a:ext>
            </a:extLst>
          </p:cNvPr>
          <p:cNvSpPr>
            <a:spLocks noGrp="1"/>
          </p:cNvSpPr>
          <p:nvPr>
            <p:ph type="sldNum" sz="quarter" idx="5"/>
          </p:nvPr>
        </p:nvSpPr>
        <p:spPr/>
        <p:txBody>
          <a:bodyPr/>
          <a:lstStyle/>
          <a:p>
            <a:fld id="{FF698A5F-3AC9-4553-B30E-BBF46CE57BF7}" type="slidenum">
              <a:rPr lang="en-ZA" smtClean="0"/>
              <a:t>26</a:t>
            </a:fld>
            <a:endParaRPr lang="en-ZA"/>
          </a:p>
        </p:txBody>
      </p:sp>
    </p:spTree>
    <p:extLst>
      <p:ext uri="{BB962C8B-B14F-4D97-AF65-F5344CB8AC3E}">
        <p14:creationId xmlns:p14="http://schemas.microsoft.com/office/powerpoint/2010/main" val="986893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5E350-0CD5-9675-5936-AD125CD3F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D3864-B7F4-77EF-EA3F-46DA69431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CB1F4-F0EF-4BA0-5A70-61D1714776F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1BB1E6A2-4AA2-6D42-B881-49E147CDF196}"/>
              </a:ext>
            </a:extLst>
          </p:cNvPr>
          <p:cNvSpPr>
            <a:spLocks noGrp="1"/>
          </p:cNvSpPr>
          <p:nvPr>
            <p:ph type="sldNum" sz="quarter" idx="5"/>
          </p:nvPr>
        </p:nvSpPr>
        <p:spPr/>
        <p:txBody>
          <a:bodyPr/>
          <a:lstStyle/>
          <a:p>
            <a:fld id="{FF698A5F-3AC9-4553-B30E-BBF46CE57BF7}" type="slidenum">
              <a:rPr lang="en-ZA" smtClean="0"/>
              <a:t>29</a:t>
            </a:fld>
            <a:endParaRPr lang="en-ZA"/>
          </a:p>
        </p:txBody>
      </p:sp>
    </p:spTree>
    <p:extLst>
      <p:ext uri="{BB962C8B-B14F-4D97-AF65-F5344CB8AC3E}">
        <p14:creationId xmlns:p14="http://schemas.microsoft.com/office/powerpoint/2010/main" val="104798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@Nico This slide and the subsequent vote might be removed - talking point(s) below:</a:t>
            </a:r>
          </a:p>
          <a:p>
            <a:endParaRPr lang="en-ZA" dirty="0"/>
          </a:p>
          <a:p>
            <a:r>
              <a:rPr lang="en-ZA" dirty="0"/>
              <a:t>The City gave us a last minute request to include a vote on surplus. </a:t>
            </a:r>
          </a:p>
          <a:p>
            <a:endParaRPr lang="en-ZA" dirty="0"/>
          </a:p>
          <a:p>
            <a:r>
              <a:rPr lang="en-ZA" dirty="0"/>
              <a:t>This is entirely determined by the budget approval. </a:t>
            </a:r>
          </a:p>
          <a:p>
            <a:r>
              <a:rPr lang="en-ZA" dirty="0"/>
              <a:t>So you cannot vote against the surplus without nullifying a vote in favour of the budget.</a:t>
            </a:r>
          </a:p>
          <a:p>
            <a:endParaRPr lang="en-ZA" dirty="0"/>
          </a:p>
          <a:p>
            <a:r>
              <a:rPr lang="en-ZA" dirty="0"/>
              <a:t>Therefore we ask that if you voted against the budget you clarify by confirming if the surplus was an issue and note accordingly on your ballot paper.</a:t>
            </a:r>
          </a:p>
        </p:txBody>
      </p:sp>
      <p:sp>
        <p:nvSpPr>
          <p:cNvPr id="4" name="Slide Number Placeholder 3"/>
          <p:cNvSpPr>
            <a:spLocks noGrp="1"/>
          </p:cNvSpPr>
          <p:nvPr>
            <p:ph type="sldNum" sz="quarter" idx="5"/>
          </p:nvPr>
        </p:nvSpPr>
        <p:spPr/>
        <p:txBody>
          <a:bodyPr/>
          <a:lstStyle/>
          <a:p>
            <a:fld id="{FF698A5F-3AC9-4553-B30E-BBF46CE57BF7}" type="slidenum">
              <a:rPr lang="en-ZA" smtClean="0"/>
              <a:t>30</a:t>
            </a:fld>
            <a:endParaRPr lang="en-ZA"/>
          </a:p>
        </p:txBody>
      </p:sp>
    </p:spTree>
    <p:extLst>
      <p:ext uri="{BB962C8B-B14F-4D97-AF65-F5344CB8AC3E}">
        <p14:creationId xmlns:p14="http://schemas.microsoft.com/office/powerpoint/2010/main" val="198467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@Nico This slide and the subsequent vote might be removed - talking point(s) below:</a:t>
            </a:r>
          </a:p>
          <a:p>
            <a:endParaRPr lang="en-ZA" dirty="0"/>
          </a:p>
          <a:p>
            <a:r>
              <a:rPr lang="en-ZA" dirty="0"/>
              <a:t>The City gave us a last minute request to include a vote on surplus. </a:t>
            </a:r>
          </a:p>
          <a:p>
            <a:endParaRPr lang="en-ZA" dirty="0"/>
          </a:p>
          <a:p>
            <a:r>
              <a:rPr lang="en-ZA" dirty="0"/>
              <a:t>This is entirely determined by the budget approval. </a:t>
            </a:r>
          </a:p>
          <a:p>
            <a:r>
              <a:rPr lang="en-ZA" dirty="0"/>
              <a:t>So you cannot vote against the surplus without nullifying a vote in favour of the budget.</a:t>
            </a:r>
          </a:p>
          <a:p>
            <a:endParaRPr lang="en-ZA" dirty="0"/>
          </a:p>
          <a:p>
            <a:r>
              <a:rPr lang="en-ZA" dirty="0"/>
              <a:t>Therefore we ask that if you voted against the budget you clarify by confirming if the surplus was an issue and note accordingly on your ballot paper.</a:t>
            </a:r>
          </a:p>
          <a:p>
            <a:endParaRPr lang="en-ZA" dirty="0"/>
          </a:p>
        </p:txBody>
      </p:sp>
      <p:sp>
        <p:nvSpPr>
          <p:cNvPr id="4" name="Slide Number Placeholder 3"/>
          <p:cNvSpPr>
            <a:spLocks noGrp="1"/>
          </p:cNvSpPr>
          <p:nvPr>
            <p:ph type="sldNum" sz="quarter" idx="5"/>
          </p:nvPr>
        </p:nvSpPr>
        <p:spPr/>
        <p:txBody>
          <a:bodyPr/>
          <a:lstStyle/>
          <a:p>
            <a:fld id="{FF698A5F-3AC9-4553-B30E-BBF46CE57BF7}" type="slidenum">
              <a:rPr lang="en-ZA" smtClean="0"/>
              <a:t>31</a:t>
            </a:fld>
            <a:endParaRPr lang="en-ZA"/>
          </a:p>
        </p:txBody>
      </p:sp>
    </p:spTree>
    <p:extLst>
      <p:ext uri="{BB962C8B-B14F-4D97-AF65-F5344CB8AC3E}">
        <p14:creationId xmlns:p14="http://schemas.microsoft.com/office/powerpoint/2010/main" val="515608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8E4D-FC0E-D31A-EC3A-8F387497C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59749-14CC-806F-0B48-1123B9FE6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F8227-2239-066D-8C35-3A65BA352B70}"/>
              </a:ext>
            </a:extLst>
          </p:cNvPr>
          <p:cNvSpPr>
            <a:spLocks noGrp="1"/>
          </p:cNvSpPr>
          <p:nvPr>
            <p:ph type="body" idx="1"/>
          </p:nvPr>
        </p:nvSpPr>
        <p:spPr/>
        <p:txBody>
          <a:bodyPr/>
          <a:lstStyle/>
          <a:p>
            <a:r>
              <a:rPr lang="en-ZA" dirty="0"/>
              <a:t>@Nico This slide and the subsequent vote might be removed - talking point(s) below:</a:t>
            </a:r>
          </a:p>
          <a:p>
            <a:endParaRPr lang="en-ZA" dirty="0"/>
          </a:p>
          <a:p>
            <a:r>
              <a:rPr lang="en-ZA" dirty="0"/>
              <a:t>The City gave us a last minute request to include a vote on surplus. </a:t>
            </a:r>
          </a:p>
          <a:p>
            <a:endParaRPr lang="en-ZA" dirty="0"/>
          </a:p>
          <a:p>
            <a:r>
              <a:rPr lang="en-ZA" dirty="0"/>
              <a:t>This is entirely determined by the budget approval. </a:t>
            </a:r>
          </a:p>
          <a:p>
            <a:r>
              <a:rPr lang="en-ZA" dirty="0"/>
              <a:t>So you cannot vote against the surplus without nullifying a vote in favour of the budget.</a:t>
            </a:r>
          </a:p>
          <a:p>
            <a:endParaRPr lang="en-ZA" dirty="0"/>
          </a:p>
          <a:p>
            <a:r>
              <a:rPr lang="en-ZA" dirty="0"/>
              <a:t>Therefore we ask that if you voted against the budget you clarify by confirming if the surplus was an issue and note accordingly on your ballot paper.</a:t>
            </a:r>
          </a:p>
          <a:p>
            <a:endParaRPr lang="en-ZA" dirty="0"/>
          </a:p>
        </p:txBody>
      </p:sp>
      <p:sp>
        <p:nvSpPr>
          <p:cNvPr id="4" name="Slide Number Placeholder 3">
            <a:extLst>
              <a:ext uri="{FF2B5EF4-FFF2-40B4-BE49-F238E27FC236}">
                <a16:creationId xmlns:a16="http://schemas.microsoft.com/office/drawing/2014/main" id="{1FDF11BA-2F93-71EC-12AD-EFC24E5FDB93}"/>
              </a:ext>
            </a:extLst>
          </p:cNvPr>
          <p:cNvSpPr>
            <a:spLocks noGrp="1"/>
          </p:cNvSpPr>
          <p:nvPr>
            <p:ph type="sldNum" sz="quarter" idx="5"/>
          </p:nvPr>
        </p:nvSpPr>
        <p:spPr/>
        <p:txBody>
          <a:bodyPr/>
          <a:lstStyle/>
          <a:p>
            <a:fld id="{FF698A5F-3AC9-4553-B30E-BBF46CE57BF7}" type="slidenum">
              <a:rPr lang="en-ZA" smtClean="0"/>
              <a:t>32</a:t>
            </a:fld>
            <a:endParaRPr lang="en-ZA"/>
          </a:p>
        </p:txBody>
      </p:sp>
    </p:spTree>
    <p:extLst>
      <p:ext uri="{BB962C8B-B14F-4D97-AF65-F5344CB8AC3E}">
        <p14:creationId xmlns:p14="http://schemas.microsoft.com/office/powerpoint/2010/main" val="4273114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2FD33-B6D1-4CE7-783D-8F96BF48A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B48CC-D875-D547-ED86-4D0B0CE94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80947-8DE3-9CF3-6E68-BA67B5CE6DE6}"/>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42E7CF0A-7483-5719-09F7-6B5F9615D399}"/>
              </a:ext>
            </a:extLst>
          </p:cNvPr>
          <p:cNvSpPr>
            <a:spLocks noGrp="1"/>
          </p:cNvSpPr>
          <p:nvPr>
            <p:ph type="sldNum" sz="quarter" idx="5"/>
          </p:nvPr>
        </p:nvSpPr>
        <p:spPr/>
        <p:txBody>
          <a:bodyPr/>
          <a:lstStyle/>
          <a:p>
            <a:fld id="{FF698A5F-3AC9-4553-B30E-BBF46CE57BF7}" type="slidenum">
              <a:rPr lang="en-ZA" smtClean="0"/>
              <a:t>33</a:t>
            </a:fld>
            <a:endParaRPr lang="en-ZA"/>
          </a:p>
        </p:txBody>
      </p:sp>
    </p:spTree>
    <p:extLst>
      <p:ext uri="{BB962C8B-B14F-4D97-AF65-F5344CB8AC3E}">
        <p14:creationId xmlns:p14="http://schemas.microsoft.com/office/powerpoint/2010/main" val="1044178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There is very little change in our overall implementation plan. Andrew will talk to a few high level points that will help going forwards.</a:t>
            </a:r>
          </a:p>
        </p:txBody>
      </p:sp>
      <p:sp>
        <p:nvSpPr>
          <p:cNvPr id="4" name="Slide Number Placeholder 3"/>
          <p:cNvSpPr>
            <a:spLocks noGrp="1"/>
          </p:cNvSpPr>
          <p:nvPr>
            <p:ph type="sldNum" sz="quarter" idx="5"/>
          </p:nvPr>
        </p:nvSpPr>
        <p:spPr/>
        <p:txBody>
          <a:bodyPr/>
          <a:lstStyle/>
          <a:p>
            <a:fld id="{FF698A5F-3AC9-4553-B30E-BBF46CE57BF7}" type="slidenum">
              <a:rPr lang="en-ZA" smtClean="0"/>
              <a:t>35</a:t>
            </a:fld>
            <a:endParaRPr lang="en-ZA"/>
          </a:p>
        </p:txBody>
      </p:sp>
    </p:spTree>
    <p:extLst>
      <p:ext uri="{BB962C8B-B14F-4D97-AF65-F5344CB8AC3E}">
        <p14:creationId xmlns:p14="http://schemas.microsoft.com/office/powerpoint/2010/main" val="287632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B19F-E8B6-E72C-A3A3-B8319B189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E3DEE-A0FC-A690-7699-37A16A597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FD5C2-5692-720F-EE8D-45A10C9AC53F}"/>
              </a:ext>
            </a:extLst>
          </p:cNvPr>
          <p:cNvSpPr>
            <a:spLocks noGrp="1"/>
          </p:cNvSpPr>
          <p:nvPr>
            <p:ph type="body" idx="1"/>
          </p:nvPr>
        </p:nvSpPr>
        <p:spPr/>
        <p:txBody>
          <a:bodyPr/>
          <a:lstStyle/>
          <a:p>
            <a:r>
              <a:rPr lang="en-ZA" dirty="0"/>
              <a:t>There is very little change in our overall implementation plan. Andrew will talk to a few high level points that will help going forwards.</a:t>
            </a:r>
          </a:p>
        </p:txBody>
      </p:sp>
      <p:sp>
        <p:nvSpPr>
          <p:cNvPr id="4" name="Slide Number Placeholder 3">
            <a:extLst>
              <a:ext uri="{FF2B5EF4-FFF2-40B4-BE49-F238E27FC236}">
                <a16:creationId xmlns:a16="http://schemas.microsoft.com/office/drawing/2014/main" id="{F114B3FD-1443-0920-7577-0B193098EF56}"/>
              </a:ext>
            </a:extLst>
          </p:cNvPr>
          <p:cNvSpPr>
            <a:spLocks noGrp="1"/>
          </p:cNvSpPr>
          <p:nvPr>
            <p:ph type="sldNum" sz="quarter" idx="5"/>
          </p:nvPr>
        </p:nvSpPr>
        <p:spPr/>
        <p:txBody>
          <a:bodyPr/>
          <a:lstStyle/>
          <a:p>
            <a:fld id="{FF698A5F-3AC9-4553-B30E-BBF46CE57BF7}" type="slidenum">
              <a:rPr lang="en-ZA" smtClean="0"/>
              <a:t>36</a:t>
            </a:fld>
            <a:endParaRPr lang="en-ZA"/>
          </a:p>
        </p:txBody>
      </p:sp>
    </p:spTree>
    <p:extLst>
      <p:ext uri="{BB962C8B-B14F-4D97-AF65-F5344CB8AC3E}">
        <p14:creationId xmlns:p14="http://schemas.microsoft.com/office/powerpoint/2010/main" val="2186943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8A3AB-D55A-1C97-2535-E0DF2A730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1AB35-0732-4CBF-11A0-690FCAA25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70319-B990-02C3-E6AA-491D0B3F2BBE}"/>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0333FD2E-9352-3371-400F-6FE0C4A2B9C5}"/>
              </a:ext>
            </a:extLst>
          </p:cNvPr>
          <p:cNvSpPr>
            <a:spLocks noGrp="1"/>
          </p:cNvSpPr>
          <p:nvPr>
            <p:ph type="sldNum" sz="quarter" idx="5"/>
          </p:nvPr>
        </p:nvSpPr>
        <p:spPr/>
        <p:txBody>
          <a:bodyPr/>
          <a:lstStyle/>
          <a:p>
            <a:fld id="{FF698A5F-3AC9-4553-B30E-BBF46CE57BF7}" type="slidenum">
              <a:rPr lang="en-ZA" smtClean="0"/>
              <a:t>37</a:t>
            </a:fld>
            <a:endParaRPr lang="en-ZA"/>
          </a:p>
        </p:txBody>
      </p:sp>
    </p:spTree>
    <p:extLst>
      <p:ext uri="{BB962C8B-B14F-4D97-AF65-F5344CB8AC3E}">
        <p14:creationId xmlns:p14="http://schemas.microsoft.com/office/powerpoint/2010/main" val="2225320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8F1C3-CA1C-C700-2C32-7AE838BE7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BA887-2BEF-0B6D-D8A1-5182EEBC5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51810-6865-4BA1-4D75-7D371DB5191B}"/>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8E4B492-9044-807A-D677-79A0EF898CC9}"/>
              </a:ext>
            </a:extLst>
          </p:cNvPr>
          <p:cNvSpPr>
            <a:spLocks noGrp="1"/>
          </p:cNvSpPr>
          <p:nvPr>
            <p:ph type="sldNum" sz="quarter" idx="5"/>
          </p:nvPr>
        </p:nvSpPr>
        <p:spPr/>
        <p:txBody>
          <a:bodyPr/>
          <a:lstStyle/>
          <a:p>
            <a:fld id="{FF698A5F-3AC9-4553-B30E-BBF46CE57BF7}" type="slidenum">
              <a:rPr lang="en-ZA" smtClean="0"/>
              <a:t>38</a:t>
            </a:fld>
            <a:endParaRPr lang="en-ZA"/>
          </a:p>
        </p:txBody>
      </p:sp>
    </p:spTree>
    <p:extLst>
      <p:ext uri="{BB962C8B-B14F-4D97-AF65-F5344CB8AC3E}">
        <p14:creationId xmlns:p14="http://schemas.microsoft.com/office/powerpoint/2010/main" val="231286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74A7-A96A-EA19-DC2E-5A1D21C45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FFE4E-D457-31BA-3521-6715BDE4E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8A9D0-7471-0655-E6CE-611160534DDD}"/>
              </a:ext>
            </a:extLst>
          </p:cNvPr>
          <p:cNvSpPr>
            <a:spLocks noGrp="1"/>
          </p:cNvSpPr>
          <p:nvPr>
            <p:ph type="body" idx="1"/>
          </p:nvPr>
        </p:nvSpPr>
        <p:spPr/>
        <p:txBody>
          <a:bodyPr/>
          <a:lstStyle/>
          <a:p>
            <a:r>
              <a:rPr lang="en-ZA" sz="1200" kern="1200" dirty="0">
                <a:solidFill>
                  <a:schemeClr val="tx1"/>
                </a:solidFill>
                <a:effectLst/>
                <a:latin typeface="+mn-lt"/>
                <a:ea typeface="+mn-ea"/>
                <a:cs typeface="+mn-cs"/>
              </a:rPr>
              <a:t>Welcome city representative remotely David John. Members of S</a:t>
            </a:r>
          </a:p>
        </p:txBody>
      </p:sp>
      <p:sp>
        <p:nvSpPr>
          <p:cNvPr id="4" name="Slide Number Placeholder 3">
            <a:extLst>
              <a:ext uri="{FF2B5EF4-FFF2-40B4-BE49-F238E27FC236}">
                <a16:creationId xmlns:a16="http://schemas.microsoft.com/office/drawing/2014/main" id="{FCAA883A-3A3B-DF28-7522-5253B5482100}"/>
              </a:ext>
            </a:extLst>
          </p:cNvPr>
          <p:cNvSpPr>
            <a:spLocks noGrp="1"/>
          </p:cNvSpPr>
          <p:nvPr>
            <p:ph type="sldNum" sz="quarter" idx="5"/>
          </p:nvPr>
        </p:nvSpPr>
        <p:spPr/>
        <p:txBody>
          <a:bodyPr/>
          <a:lstStyle/>
          <a:p>
            <a:fld id="{FF698A5F-3AC9-4553-B30E-BBF46CE57BF7}" type="slidenum">
              <a:rPr lang="en-ZA" smtClean="0"/>
              <a:t>3</a:t>
            </a:fld>
            <a:endParaRPr lang="en-ZA"/>
          </a:p>
        </p:txBody>
      </p:sp>
    </p:spTree>
    <p:extLst>
      <p:ext uri="{BB962C8B-B14F-4D97-AF65-F5344CB8AC3E}">
        <p14:creationId xmlns:p14="http://schemas.microsoft.com/office/powerpoint/2010/main" val="3745008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CB83-0ADD-540F-7D5A-E40B011C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30889-D190-E623-BCE4-5D9BA0A88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EF9A5-C32E-4D7B-9A14-9EFD0480382C}"/>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E850AF49-81EA-B141-5161-D38BFA160573}"/>
              </a:ext>
            </a:extLst>
          </p:cNvPr>
          <p:cNvSpPr>
            <a:spLocks noGrp="1"/>
          </p:cNvSpPr>
          <p:nvPr>
            <p:ph type="sldNum" sz="quarter" idx="5"/>
          </p:nvPr>
        </p:nvSpPr>
        <p:spPr/>
        <p:txBody>
          <a:bodyPr/>
          <a:lstStyle/>
          <a:p>
            <a:fld id="{FF698A5F-3AC9-4553-B30E-BBF46CE57BF7}" type="slidenum">
              <a:rPr lang="en-ZA" smtClean="0"/>
              <a:t>40</a:t>
            </a:fld>
            <a:endParaRPr lang="en-ZA"/>
          </a:p>
        </p:txBody>
      </p:sp>
    </p:spTree>
    <p:extLst>
      <p:ext uri="{BB962C8B-B14F-4D97-AF65-F5344CB8AC3E}">
        <p14:creationId xmlns:p14="http://schemas.microsoft.com/office/powerpoint/2010/main" val="4196392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B09AD-928E-166D-B28A-0678F885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6534A-D76C-02DF-DB4F-E4ACD8D97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9CA5C-F80D-D943-B9AD-F0E97B93EDD8}"/>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C388F93-2498-BF0B-1C21-99C15EB17161}"/>
              </a:ext>
            </a:extLst>
          </p:cNvPr>
          <p:cNvSpPr>
            <a:spLocks noGrp="1"/>
          </p:cNvSpPr>
          <p:nvPr>
            <p:ph type="sldNum" sz="quarter" idx="5"/>
          </p:nvPr>
        </p:nvSpPr>
        <p:spPr/>
        <p:txBody>
          <a:bodyPr/>
          <a:lstStyle/>
          <a:p>
            <a:fld id="{FF698A5F-3AC9-4553-B30E-BBF46CE57BF7}" type="slidenum">
              <a:rPr lang="en-ZA" smtClean="0"/>
              <a:t>41</a:t>
            </a:fld>
            <a:endParaRPr lang="en-ZA"/>
          </a:p>
        </p:txBody>
      </p:sp>
    </p:spTree>
    <p:extLst>
      <p:ext uri="{BB962C8B-B14F-4D97-AF65-F5344CB8AC3E}">
        <p14:creationId xmlns:p14="http://schemas.microsoft.com/office/powerpoint/2010/main" val="3929285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05631-121E-5ED4-F635-1F798105C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2A1CF-0C84-33D8-2599-0D369AE63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DBA1E-12A8-3C22-1D17-55C369A7099F}"/>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CAE700E-E753-8F31-C2AB-02271149466F}"/>
              </a:ext>
            </a:extLst>
          </p:cNvPr>
          <p:cNvSpPr>
            <a:spLocks noGrp="1"/>
          </p:cNvSpPr>
          <p:nvPr>
            <p:ph type="sldNum" sz="quarter" idx="5"/>
          </p:nvPr>
        </p:nvSpPr>
        <p:spPr/>
        <p:txBody>
          <a:bodyPr/>
          <a:lstStyle/>
          <a:p>
            <a:fld id="{FF698A5F-3AC9-4553-B30E-BBF46CE57BF7}" type="slidenum">
              <a:rPr lang="en-ZA" smtClean="0"/>
              <a:t>43</a:t>
            </a:fld>
            <a:endParaRPr lang="en-ZA"/>
          </a:p>
        </p:txBody>
      </p:sp>
    </p:spTree>
    <p:extLst>
      <p:ext uri="{BB962C8B-B14F-4D97-AF65-F5344CB8AC3E}">
        <p14:creationId xmlns:p14="http://schemas.microsoft.com/office/powerpoint/2010/main" val="2663567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6A90-1B1D-8232-5F65-DC464E3A1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65DCC-E1B3-D376-1B28-60F26BDB9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BBCB2-F68B-2494-9C60-186DE93CDD1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AA361264-011D-1551-B3DC-6C1971AE5B3C}"/>
              </a:ext>
            </a:extLst>
          </p:cNvPr>
          <p:cNvSpPr>
            <a:spLocks noGrp="1"/>
          </p:cNvSpPr>
          <p:nvPr>
            <p:ph type="sldNum" sz="quarter" idx="5"/>
          </p:nvPr>
        </p:nvSpPr>
        <p:spPr/>
        <p:txBody>
          <a:bodyPr/>
          <a:lstStyle/>
          <a:p>
            <a:fld id="{FF698A5F-3AC9-4553-B30E-BBF46CE57BF7}" type="slidenum">
              <a:rPr lang="en-ZA" smtClean="0"/>
              <a:t>45</a:t>
            </a:fld>
            <a:endParaRPr lang="en-ZA"/>
          </a:p>
        </p:txBody>
      </p:sp>
    </p:spTree>
    <p:extLst>
      <p:ext uri="{BB962C8B-B14F-4D97-AF65-F5344CB8AC3E}">
        <p14:creationId xmlns:p14="http://schemas.microsoft.com/office/powerpoint/2010/main" val="1672590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303E-CA15-2C5E-3578-D9A17AD34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9894F-5762-47A0-5C14-26C6CDEE4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D822E-4101-777D-ADA7-A5985259365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8CAA86E-D877-8CED-94C2-A70C0E9187EF}"/>
              </a:ext>
            </a:extLst>
          </p:cNvPr>
          <p:cNvSpPr>
            <a:spLocks noGrp="1"/>
          </p:cNvSpPr>
          <p:nvPr>
            <p:ph type="sldNum" sz="quarter" idx="5"/>
          </p:nvPr>
        </p:nvSpPr>
        <p:spPr/>
        <p:txBody>
          <a:bodyPr/>
          <a:lstStyle/>
          <a:p>
            <a:fld id="{FF698A5F-3AC9-4553-B30E-BBF46CE57BF7}" type="slidenum">
              <a:rPr lang="en-ZA" smtClean="0"/>
              <a:t>47</a:t>
            </a:fld>
            <a:endParaRPr lang="en-ZA"/>
          </a:p>
        </p:txBody>
      </p:sp>
    </p:spTree>
    <p:extLst>
      <p:ext uri="{BB962C8B-B14F-4D97-AF65-F5344CB8AC3E}">
        <p14:creationId xmlns:p14="http://schemas.microsoft.com/office/powerpoint/2010/main" val="4210145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1CF2-2648-7B84-8061-84015BD02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78E8C-98C8-0C04-F0BD-7253F20C9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6D391-F01E-B5BE-28C2-6B5BED65CF6C}"/>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AF0374B-78AB-A2B4-F76A-A29E63DECFC0}"/>
              </a:ext>
            </a:extLst>
          </p:cNvPr>
          <p:cNvSpPr>
            <a:spLocks noGrp="1"/>
          </p:cNvSpPr>
          <p:nvPr>
            <p:ph type="sldNum" sz="quarter" idx="5"/>
          </p:nvPr>
        </p:nvSpPr>
        <p:spPr/>
        <p:txBody>
          <a:bodyPr/>
          <a:lstStyle/>
          <a:p>
            <a:fld id="{FF698A5F-3AC9-4553-B30E-BBF46CE57BF7}" type="slidenum">
              <a:rPr lang="en-ZA" smtClean="0"/>
              <a:t>48</a:t>
            </a:fld>
            <a:endParaRPr lang="en-ZA"/>
          </a:p>
        </p:txBody>
      </p:sp>
    </p:spTree>
    <p:extLst>
      <p:ext uri="{BB962C8B-B14F-4D97-AF65-F5344CB8AC3E}">
        <p14:creationId xmlns:p14="http://schemas.microsoft.com/office/powerpoint/2010/main" val="2064962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7FC6-819A-D6C8-F0E6-CF0BEB3C3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92A60-92FF-403D-84C1-1226F2E21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AC189-B117-86CD-8B49-B43D5AB8F94A}"/>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91A86C6-8D41-AB47-8F45-69B92B29ED45}"/>
              </a:ext>
            </a:extLst>
          </p:cNvPr>
          <p:cNvSpPr>
            <a:spLocks noGrp="1"/>
          </p:cNvSpPr>
          <p:nvPr>
            <p:ph type="sldNum" sz="quarter" idx="5"/>
          </p:nvPr>
        </p:nvSpPr>
        <p:spPr/>
        <p:txBody>
          <a:bodyPr/>
          <a:lstStyle/>
          <a:p>
            <a:fld id="{FF698A5F-3AC9-4553-B30E-BBF46CE57BF7}" type="slidenum">
              <a:rPr lang="en-ZA" smtClean="0"/>
              <a:t>49</a:t>
            </a:fld>
            <a:endParaRPr lang="en-ZA"/>
          </a:p>
        </p:txBody>
      </p:sp>
    </p:spTree>
    <p:extLst>
      <p:ext uri="{BB962C8B-B14F-4D97-AF65-F5344CB8AC3E}">
        <p14:creationId xmlns:p14="http://schemas.microsoft.com/office/powerpoint/2010/main" val="171398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87C8-323D-8D70-848F-5AE5EFAB9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76BFF-2EE3-54C3-0F0F-F9CECCA59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55527-2B70-080A-CDF5-F1D205357B47}"/>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E66559F4-2138-E8FE-607C-C6FB7D9872EB}"/>
              </a:ext>
            </a:extLst>
          </p:cNvPr>
          <p:cNvSpPr>
            <a:spLocks noGrp="1"/>
          </p:cNvSpPr>
          <p:nvPr>
            <p:ph type="sldNum" sz="quarter" idx="5"/>
          </p:nvPr>
        </p:nvSpPr>
        <p:spPr/>
        <p:txBody>
          <a:bodyPr/>
          <a:lstStyle/>
          <a:p>
            <a:fld id="{FF698A5F-3AC9-4553-B30E-BBF46CE57BF7}" type="slidenum">
              <a:rPr lang="en-ZA" smtClean="0"/>
              <a:t>4</a:t>
            </a:fld>
            <a:endParaRPr lang="en-ZA"/>
          </a:p>
        </p:txBody>
      </p:sp>
    </p:spTree>
    <p:extLst>
      <p:ext uri="{BB962C8B-B14F-4D97-AF65-F5344CB8AC3E}">
        <p14:creationId xmlns:p14="http://schemas.microsoft.com/office/powerpoint/2010/main" val="205967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9F57-2461-263C-7A9E-6439F23E8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89FD1-B54F-A419-9AF9-30888F34E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3DB75-E1E2-9BA4-FA0A-30DE867EBB5F}"/>
              </a:ext>
            </a:extLst>
          </p:cNvPr>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E91EBA6-3CCA-F464-929E-52581255B910}"/>
              </a:ext>
            </a:extLst>
          </p:cNvPr>
          <p:cNvSpPr>
            <a:spLocks noGrp="1"/>
          </p:cNvSpPr>
          <p:nvPr>
            <p:ph type="sldNum" sz="quarter" idx="5"/>
          </p:nvPr>
        </p:nvSpPr>
        <p:spPr/>
        <p:txBody>
          <a:bodyPr/>
          <a:lstStyle/>
          <a:p>
            <a:fld id="{FF698A5F-3AC9-4553-B30E-BBF46CE57BF7}" type="slidenum">
              <a:rPr lang="en-ZA" smtClean="0"/>
              <a:t>5</a:t>
            </a:fld>
            <a:endParaRPr lang="en-ZA"/>
          </a:p>
        </p:txBody>
      </p:sp>
    </p:spTree>
    <p:extLst>
      <p:ext uri="{BB962C8B-B14F-4D97-AF65-F5344CB8AC3E}">
        <p14:creationId xmlns:p14="http://schemas.microsoft.com/office/powerpoint/2010/main" val="165471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3A56-FED6-272F-EEF3-2E122F947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1DBA0-E2C9-0267-1FD0-BAD99BE84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6A892-4135-41D2-FAF7-50960072BE9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C43BA3C-7A08-3263-DDDD-291EE9A603D1}"/>
              </a:ext>
            </a:extLst>
          </p:cNvPr>
          <p:cNvSpPr>
            <a:spLocks noGrp="1"/>
          </p:cNvSpPr>
          <p:nvPr>
            <p:ph type="sldNum" sz="quarter" idx="5"/>
          </p:nvPr>
        </p:nvSpPr>
        <p:spPr/>
        <p:txBody>
          <a:bodyPr/>
          <a:lstStyle/>
          <a:p>
            <a:fld id="{FF698A5F-3AC9-4553-B30E-BBF46CE57BF7}" type="slidenum">
              <a:rPr lang="en-ZA" smtClean="0"/>
              <a:t>6</a:t>
            </a:fld>
            <a:endParaRPr lang="en-ZA"/>
          </a:p>
        </p:txBody>
      </p:sp>
    </p:spTree>
    <p:extLst>
      <p:ext uri="{BB962C8B-B14F-4D97-AF65-F5344CB8AC3E}">
        <p14:creationId xmlns:p14="http://schemas.microsoft.com/office/powerpoint/2010/main" val="424820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BB47-3353-D67F-75F3-4D8060560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C1E56-2A21-219B-7755-BAC660A17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C7B3F-5A81-2A99-10C4-477E5AF05D26}"/>
              </a:ext>
            </a:extLst>
          </p:cNvPr>
          <p:cNvSpPr>
            <a:spLocks noGrp="1"/>
          </p:cNvSpPr>
          <p:nvPr>
            <p:ph type="body" idx="1"/>
          </p:nvPr>
        </p:nvSpPr>
        <p:spPr/>
        <p:txBody>
          <a:bodyPr/>
          <a:lstStyle/>
          <a:p>
            <a:r>
              <a:rPr lang="en-ZA" sz="1200" kern="1200" dirty="0">
                <a:solidFill>
                  <a:schemeClr val="tx1"/>
                </a:solidFill>
                <a:effectLst/>
                <a:latin typeface="+mn-lt"/>
                <a:ea typeface="+mn-ea"/>
                <a:cs typeface="+mn-cs"/>
              </a:rPr>
              <a:t>We are at X% </a:t>
            </a:r>
          </a:p>
        </p:txBody>
      </p:sp>
      <p:sp>
        <p:nvSpPr>
          <p:cNvPr id="4" name="Slide Number Placeholder 3">
            <a:extLst>
              <a:ext uri="{FF2B5EF4-FFF2-40B4-BE49-F238E27FC236}">
                <a16:creationId xmlns:a16="http://schemas.microsoft.com/office/drawing/2014/main" id="{70E21257-9E37-2F38-7B78-96E293C0D56F}"/>
              </a:ext>
            </a:extLst>
          </p:cNvPr>
          <p:cNvSpPr>
            <a:spLocks noGrp="1"/>
          </p:cNvSpPr>
          <p:nvPr>
            <p:ph type="sldNum" sz="quarter" idx="5"/>
          </p:nvPr>
        </p:nvSpPr>
        <p:spPr/>
        <p:txBody>
          <a:bodyPr/>
          <a:lstStyle/>
          <a:p>
            <a:fld id="{FF698A5F-3AC9-4553-B30E-BBF46CE57BF7}" type="slidenum">
              <a:rPr lang="en-ZA" smtClean="0"/>
              <a:t>7</a:t>
            </a:fld>
            <a:endParaRPr lang="en-ZA"/>
          </a:p>
        </p:txBody>
      </p:sp>
    </p:spTree>
    <p:extLst>
      <p:ext uri="{BB962C8B-B14F-4D97-AF65-F5344CB8AC3E}">
        <p14:creationId xmlns:p14="http://schemas.microsoft.com/office/powerpoint/2010/main" val="422333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F0CFB-4BF8-93A2-3BBF-291BCBC12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E39BB-A0C0-BB16-A630-E541071F9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74625-0C46-BC45-2661-8116D53F3A77}"/>
              </a:ext>
            </a:extLst>
          </p:cNvPr>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5F5F7F1-EC06-9E37-8951-3D48107A5784}"/>
              </a:ext>
            </a:extLst>
          </p:cNvPr>
          <p:cNvSpPr>
            <a:spLocks noGrp="1"/>
          </p:cNvSpPr>
          <p:nvPr>
            <p:ph type="sldNum" sz="quarter" idx="5"/>
          </p:nvPr>
        </p:nvSpPr>
        <p:spPr/>
        <p:txBody>
          <a:bodyPr/>
          <a:lstStyle/>
          <a:p>
            <a:fld id="{FF698A5F-3AC9-4553-B30E-BBF46CE57BF7}" type="slidenum">
              <a:rPr lang="en-ZA" smtClean="0"/>
              <a:t>8</a:t>
            </a:fld>
            <a:endParaRPr lang="en-ZA"/>
          </a:p>
        </p:txBody>
      </p:sp>
    </p:spTree>
    <p:extLst>
      <p:ext uri="{BB962C8B-B14F-4D97-AF65-F5344CB8AC3E}">
        <p14:creationId xmlns:p14="http://schemas.microsoft.com/office/powerpoint/2010/main" val="1360408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9ADC-1093-027F-0712-FDCA997A5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9A78-14A7-FF0A-2924-F999BA9FD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94653-3E14-63C4-6397-77F47AB6C222}"/>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A5CC476A-9844-11D2-B9CD-F85D409D64C1}"/>
              </a:ext>
            </a:extLst>
          </p:cNvPr>
          <p:cNvSpPr>
            <a:spLocks noGrp="1"/>
          </p:cNvSpPr>
          <p:nvPr>
            <p:ph type="sldNum" sz="quarter" idx="5"/>
          </p:nvPr>
        </p:nvSpPr>
        <p:spPr/>
        <p:txBody>
          <a:bodyPr/>
          <a:lstStyle/>
          <a:p>
            <a:fld id="{FF698A5F-3AC9-4553-B30E-BBF46CE57BF7}" type="slidenum">
              <a:rPr lang="en-ZA" smtClean="0"/>
              <a:t>9</a:t>
            </a:fld>
            <a:endParaRPr lang="en-ZA"/>
          </a:p>
        </p:txBody>
      </p:sp>
    </p:spTree>
    <p:extLst>
      <p:ext uri="{BB962C8B-B14F-4D97-AF65-F5344CB8AC3E}">
        <p14:creationId xmlns:p14="http://schemas.microsoft.com/office/powerpoint/2010/main" val="146573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AC1E-8F23-4013-D12D-A08355251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70B7A7DA-098B-89C2-C1B0-9C1FBCE54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E76CBA8-65D7-35D7-5319-CB7C6898BBCC}"/>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241D15BE-F72D-524F-CF75-559650B3F6E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87F9722-2978-A4BB-8652-B475DE9142AE}"/>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184989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D8A5-A0C0-154A-5181-5F77EFFA1D95}"/>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0900A4B-5FE7-7EDC-DF97-77EF34337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07C703-F71B-0ABE-B169-66C115902463}"/>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E766B2F2-7209-F4FB-0630-9D28FDD72D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524C84B-0963-53E5-D908-38E3E0EE29CF}"/>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325525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7937CA-CF22-0C5B-4651-5CCD312890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5AD99F2-6DAB-9030-0AE3-3E9DD698C7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0061D61-525E-2DED-6273-113360BDF0C1}"/>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FCC3145C-44C7-FBFD-5E6C-2F2AEDDB0A3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E200CC7-2DD2-0D7E-D075-0CA6E114EF08}"/>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349953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9A4A-7DB5-81D4-769E-369471AB83B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1144234-6C3A-8868-6844-387704F52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2E6CCF3-947A-872B-D0C7-713C0AD395DF}"/>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A6A7D065-7932-976B-AAC6-BAD467952BE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F41A3A-7311-C6C2-2F30-4602E057B78C}"/>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45830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A49E-832F-4C8A-2D20-BA35DFB9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7820473-85DB-B224-EB84-A5D66B54E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A749E-C32D-5D1C-B57D-68EC38BC9D0D}"/>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754064FD-E25B-8814-CD22-155F5E319D2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8CA8325-FDCD-CF20-9B25-E019632A1E9A}"/>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313544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1079-43F2-6F9A-E636-2A0372102FE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A10454A-FF94-2532-31C6-A7A623018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6487C26-1FFD-46DB-EFD3-043FF808BD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8E9D2C-24B6-1F86-1F55-7CDA3595A92B}"/>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6" name="Footer Placeholder 5">
            <a:extLst>
              <a:ext uri="{FF2B5EF4-FFF2-40B4-BE49-F238E27FC236}">
                <a16:creationId xmlns:a16="http://schemas.microsoft.com/office/drawing/2014/main" id="{241CF958-77A3-44DD-FAB1-6549840A78A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2ED3DFC-A69B-D04F-9F96-AB8F38F6242F}"/>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262194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7FFF-5D3B-CF65-5AAB-F451037A76CD}"/>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F7A0E7F-3DDD-F906-33A2-D33C6C0C3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6077B1-EA2B-F45E-D502-4E3C9B3769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954B50B-107F-7F19-A9FD-6F0701D1C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036BA-1940-1429-B292-38AF069ACF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AC32DCA-4CF9-ABB6-35CC-477FBD81896D}"/>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8" name="Footer Placeholder 7">
            <a:extLst>
              <a:ext uri="{FF2B5EF4-FFF2-40B4-BE49-F238E27FC236}">
                <a16:creationId xmlns:a16="http://schemas.microsoft.com/office/drawing/2014/main" id="{F3AA2C1A-8B2A-00A8-C05D-92869F6C223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DA62AB7E-2993-AFA0-8E72-16DB08CA1F6D}"/>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103365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FA65-FF8D-13F7-81E1-038E470ACAA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6AE8DF6-80F5-FB31-C425-8ABE7D55BC59}"/>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4" name="Footer Placeholder 3">
            <a:extLst>
              <a:ext uri="{FF2B5EF4-FFF2-40B4-BE49-F238E27FC236}">
                <a16:creationId xmlns:a16="http://schemas.microsoft.com/office/drawing/2014/main" id="{C54E3537-330F-28A9-0F3E-B1388CD9E9D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F82D3F97-C847-CEA2-5EB9-B8C0B8B36F62}"/>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233545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EB8A1-73F8-CD22-E93A-5536FAECD022}"/>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3" name="Footer Placeholder 2">
            <a:extLst>
              <a:ext uri="{FF2B5EF4-FFF2-40B4-BE49-F238E27FC236}">
                <a16:creationId xmlns:a16="http://schemas.microsoft.com/office/drawing/2014/main" id="{D1026CE4-2B7F-7F19-4842-B869E574071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B4D4763-53A4-FFF9-8E0E-CFA77350FF75}"/>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5964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DEF2-9853-3343-CE83-A7CEDB7C9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175B9DB-73AF-E60B-2881-8D8761AC0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1855A4C-4153-DA82-4107-24119DE71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E0EB5-96C7-A2BE-CA4D-8EBA072EAD54}"/>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6" name="Footer Placeholder 5">
            <a:extLst>
              <a:ext uri="{FF2B5EF4-FFF2-40B4-BE49-F238E27FC236}">
                <a16:creationId xmlns:a16="http://schemas.microsoft.com/office/drawing/2014/main" id="{8DB39AE6-AD32-6744-7440-6357EF2E01F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3183B2A-B24E-7A8E-3265-7BB07AED2AA7}"/>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90107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4A5C-AA83-1979-A10E-C7F0A909E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5ACE4F0-C120-90CC-D324-ECBBB5B15A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7CB0FE8-9E61-9710-9D5B-9CE13E948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79C81-7259-2183-E953-4348C4AB2FF2}"/>
              </a:ext>
            </a:extLst>
          </p:cNvPr>
          <p:cNvSpPr>
            <a:spLocks noGrp="1"/>
          </p:cNvSpPr>
          <p:nvPr>
            <p:ph type="dt" sz="half" idx="10"/>
          </p:nvPr>
        </p:nvSpPr>
        <p:spPr/>
        <p:txBody>
          <a:bodyPr/>
          <a:lstStyle/>
          <a:p>
            <a:fld id="{2223710F-B87B-46EC-9A54-ED03C3E7A96A}" type="datetimeFigureOut">
              <a:rPr lang="en-ZA" smtClean="0"/>
              <a:t>2025/11/23</a:t>
            </a:fld>
            <a:endParaRPr lang="en-ZA"/>
          </a:p>
        </p:txBody>
      </p:sp>
      <p:sp>
        <p:nvSpPr>
          <p:cNvPr id="6" name="Footer Placeholder 5">
            <a:extLst>
              <a:ext uri="{FF2B5EF4-FFF2-40B4-BE49-F238E27FC236}">
                <a16:creationId xmlns:a16="http://schemas.microsoft.com/office/drawing/2014/main" id="{3939A996-F3EC-7388-2910-1FFBF957FB2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7916053-914F-2589-1645-769102D4BD07}"/>
              </a:ext>
            </a:extLst>
          </p:cNvPr>
          <p:cNvSpPr>
            <a:spLocks noGrp="1"/>
          </p:cNvSpPr>
          <p:nvPr>
            <p:ph type="sldNum" sz="quarter" idx="12"/>
          </p:nvPr>
        </p:nvSpPr>
        <p:spPr/>
        <p:txBody>
          <a:bodyPr/>
          <a:lstStyle/>
          <a:p>
            <a:fld id="{2B617F8B-33C8-4008-8455-2653AD1C5CA8}" type="slidenum">
              <a:rPr lang="en-ZA" smtClean="0"/>
              <a:t>‹#›</a:t>
            </a:fld>
            <a:endParaRPr lang="en-ZA"/>
          </a:p>
        </p:txBody>
      </p:sp>
    </p:spTree>
    <p:extLst>
      <p:ext uri="{BB962C8B-B14F-4D97-AF65-F5344CB8AC3E}">
        <p14:creationId xmlns:p14="http://schemas.microsoft.com/office/powerpoint/2010/main" val="114270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28354-42D4-2B1F-0673-10A7E61688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DA54F69-BAC7-B924-427B-398C7B358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92C334D-8F5D-3576-DAD0-A5F85ACBF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3710F-B87B-46EC-9A54-ED03C3E7A96A}" type="datetimeFigureOut">
              <a:rPr lang="en-ZA" smtClean="0"/>
              <a:t>2025/11/23</a:t>
            </a:fld>
            <a:endParaRPr lang="en-ZA"/>
          </a:p>
        </p:txBody>
      </p:sp>
      <p:sp>
        <p:nvSpPr>
          <p:cNvPr id="5" name="Footer Placeholder 4">
            <a:extLst>
              <a:ext uri="{FF2B5EF4-FFF2-40B4-BE49-F238E27FC236}">
                <a16:creationId xmlns:a16="http://schemas.microsoft.com/office/drawing/2014/main" id="{FE8D9889-6D05-F8EC-690B-E72AB3A9A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32D2EA4-BC9D-C1EB-CAB6-CD17D1D1D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17F8B-33C8-4008-8455-2653AD1C5CA8}" type="slidenum">
              <a:rPr lang="en-ZA" smtClean="0"/>
              <a:t>‹#›</a:t>
            </a:fld>
            <a:endParaRPr lang="en-ZA"/>
          </a:p>
        </p:txBody>
      </p:sp>
    </p:spTree>
    <p:extLst>
      <p:ext uri="{BB962C8B-B14F-4D97-AF65-F5344CB8AC3E}">
        <p14:creationId xmlns:p14="http://schemas.microsoft.com/office/powerpoint/2010/main" val="1979110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EE0A21-5752-5972-B6E3-6D8D7C32EA2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30C8921-5C6A-6BAD-C51D-7D9E0772A910}"/>
              </a:ext>
            </a:extLst>
          </p:cNvPr>
          <p:cNvSpPr>
            <a:spLocks noGrp="1"/>
          </p:cNvSpPr>
          <p:nvPr>
            <p:ph type="ctrTitle"/>
          </p:nvPr>
        </p:nvSpPr>
        <p:spPr>
          <a:xfrm>
            <a:off x="4484676" y="649224"/>
            <a:ext cx="6621032" cy="2789783"/>
          </a:xfrm>
        </p:spPr>
        <p:txBody>
          <a:bodyPr anchor="b">
            <a:normAutofit/>
          </a:bodyPr>
          <a:lstStyle/>
          <a:p>
            <a:pPr algn="l"/>
            <a:r>
              <a:rPr lang="en-ZA" sz="4600" dirty="0">
                <a:solidFill>
                  <a:srgbClr val="465467"/>
                </a:solidFill>
                <a:latin typeface="Calibri Light"/>
                <a:ea typeface="Calibri Light"/>
                <a:cs typeface="Arial"/>
              </a:rPr>
              <a:t>Simon’s Kloof </a:t>
            </a:r>
            <a:br>
              <a:rPr lang="en-ZA" sz="4600" dirty="0">
                <a:solidFill>
                  <a:srgbClr val="465467"/>
                </a:solidFill>
                <a:latin typeface="Calibri Light"/>
                <a:cs typeface="Arial" panose="020B0604020202020204" pitchFamily="34" charset="0"/>
              </a:rPr>
            </a:br>
            <a:r>
              <a:rPr lang="en-ZA" sz="4600" dirty="0">
                <a:solidFill>
                  <a:srgbClr val="465467"/>
                </a:solidFill>
                <a:latin typeface="Calibri Light"/>
                <a:ea typeface="Calibri Light"/>
                <a:cs typeface="Arial"/>
              </a:rPr>
              <a:t>Community Improvement District NPC</a:t>
            </a:r>
          </a:p>
        </p:txBody>
      </p:sp>
      <p:sp>
        <p:nvSpPr>
          <p:cNvPr id="6" name="Subtitle 2">
            <a:extLst>
              <a:ext uri="{FF2B5EF4-FFF2-40B4-BE49-F238E27FC236}">
                <a16:creationId xmlns:a16="http://schemas.microsoft.com/office/drawing/2014/main" id="{9D151034-4768-4C05-009E-743C3F0B2493}"/>
              </a:ext>
            </a:extLst>
          </p:cNvPr>
          <p:cNvSpPr>
            <a:spLocks noGrp="1"/>
          </p:cNvSpPr>
          <p:nvPr>
            <p:ph type="subTitle" idx="1"/>
          </p:nvPr>
        </p:nvSpPr>
        <p:spPr>
          <a:xfrm>
            <a:off x="4585199" y="3852964"/>
            <a:ext cx="3734014" cy="1572768"/>
          </a:xfrm>
        </p:spPr>
        <p:txBody>
          <a:bodyPr vert="horz" lIns="91440" tIns="45720" rIns="91440" bIns="45720" rtlCol="0" anchor="t">
            <a:normAutofit/>
          </a:bodyPr>
          <a:lstStyle/>
          <a:p>
            <a:pPr algn="l"/>
            <a:r>
              <a:rPr lang="en-ZA" b="1" dirty="0">
                <a:solidFill>
                  <a:srgbClr val="465467"/>
                </a:solidFill>
                <a:ea typeface="Calibri Light"/>
                <a:cs typeface="Arial"/>
              </a:rPr>
              <a:t>Annual General Meeting</a:t>
            </a:r>
          </a:p>
          <a:p>
            <a:pPr algn="l"/>
            <a:r>
              <a:rPr lang="en-ZA" b="1" dirty="0">
                <a:solidFill>
                  <a:srgbClr val="465467"/>
                </a:solidFill>
                <a:ea typeface="Calibri Light"/>
                <a:cs typeface="Arial"/>
              </a:rPr>
              <a:t>25</a:t>
            </a:r>
            <a:r>
              <a:rPr lang="en-ZA" b="1" baseline="30000" dirty="0">
                <a:solidFill>
                  <a:srgbClr val="465467"/>
                </a:solidFill>
                <a:ea typeface="Calibri Light"/>
                <a:cs typeface="Arial"/>
              </a:rPr>
              <a:t>th</a:t>
            </a:r>
            <a:r>
              <a:rPr lang="en-ZA" b="1" dirty="0">
                <a:solidFill>
                  <a:srgbClr val="465467"/>
                </a:solidFill>
                <a:ea typeface="Calibri Light"/>
                <a:cs typeface="Arial"/>
              </a:rPr>
              <a:t> November 2025</a:t>
            </a:r>
          </a:p>
          <a:p>
            <a:pPr algn="l"/>
            <a:r>
              <a:rPr lang="en-ZA" b="1" dirty="0">
                <a:solidFill>
                  <a:srgbClr val="465467"/>
                </a:solidFill>
                <a:ea typeface="Calibri Light"/>
                <a:cs typeface="Arial"/>
              </a:rPr>
              <a:t>Simon’s Town – Town Hall </a:t>
            </a:r>
          </a:p>
        </p:txBody>
      </p:sp>
      <p:pic>
        <p:nvPicPr>
          <p:cNvPr id="7" name="Picture 6" descr="A blue logo with a lighthouse and a whale tail&#10;&#10;Description automatically generated">
            <a:extLst>
              <a:ext uri="{FF2B5EF4-FFF2-40B4-BE49-F238E27FC236}">
                <a16:creationId xmlns:a16="http://schemas.microsoft.com/office/drawing/2014/main" id="{5D6B3E9A-4D14-B16E-67D9-267F07F65A20}"/>
              </a:ext>
            </a:extLst>
          </p:cNvPr>
          <p:cNvPicPr>
            <a:picLocks noChangeAspect="1"/>
          </p:cNvPicPr>
          <p:nvPr/>
        </p:nvPicPr>
        <p:blipFill rotWithShape="1">
          <a:blip r:embed="rId3"/>
          <a:srcRect r="1956" b="2"/>
          <a:stretch/>
        </p:blipFill>
        <p:spPr>
          <a:xfrm>
            <a:off x="862005" y="655718"/>
            <a:ext cx="2786497" cy="27832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856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1111D2-A593-DBA9-9BFC-ABF47CAA72B5}"/>
              </a:ext>
            </a:extLst>
          </p:cNvPr>
          <p:cNvSpPr>
            <a:spLocks noGrp="1"/>
          </p:cNvSpPr>
          <p:nvPr>
            <p:ph idx="1"/>
          </p:nvPr>
        </p:nvSpPr>
        <p:spPr>
          <a:xfrm>
            <a:off x="838200" y="1439332"/>
            <a:ext cx="10515600" cy="4917018"/>
          </a:xfrm>
        </p:spPr>
        <p:txBody>
          <a:bodyPr>
            <a:normAutofit fontScale="92500" lnSpcReduction="20000"/>
          </a:bodyPr>
          <a:lstStyle/>
          <a:p>
            <a:pPr marL="0" indent="0">
              <a:buNone/>
            </a:pPr>
            <a:r>
              <a:rPr lang="en-GB" sz="2600" b="1" dirty="0">
                <a:solidFill>
                  <a:srgbClr val="131F2B"/>
                </a:solidFill>
                <a:ea typeface="Arial" panose="020B0604020202020204" pitchFamily="34" charset="0"/>
              </a:rPr>
              <a:t>Achieved a clean audit for our 1st financial year.</a:t>
            </a:r>
          </a:p>
          <a:p>
            <a:pPr marL="0" indent="0">
              <a:buNone/>
            </a:pPr>
            <a:endParaRPr lang="en-GB" sz="2100" dirty="0">
              <a:solidFill>
                <a:srgbClr val="131F2B"/>
              </a:solidFill>
              <a:ea typeface="Arial" panose="020B0604020202020204" pitchFamily="34" charset="0"/>
            </a:endParaRPr>
          </a:p>
          <a:p>
            <a:pPr marL="0" indent="0">
              <a:buNone/>
            </a:pPr>
            <a:r>
              <a:rPr lang="en-GB" sz="2600" b="1" dirty="0">
                <a:solidFill>
                  <a:srgbClr val="131F2B"/>
                </a:solidFill>
              </a:rPr>
              <a:t>Focus for 1st year:</a:t>
            </a:r>
          </a:p>
          <a:p>
            <a:pPr marL="1200150" lvl="1" indent="-514350">
              <a:lnSpc>
                <a:spcPct val="115000"/>
              </a:lnSpc>
            </a:pPr>
            <a:r>
              <a:rPr lang="en-GB" sz="2100" dirty="0">
                <a:solidFill>
                  <a:srgbClr val="131F2B"/>
                </a:solidFill>
                <a:ea typeface="Arial" panose="020B0604020202020204" pitchFamily="34" charset="0"/>
              </a:rPr>
              <a:t>set up the NPC so it can operate to deliver on the MOI, implementation plan &amp; budget.</a:t>
            </a:r>
          </a:p>
          <a:p>
            <a:pPr marL="1200150" lvl="1" indent="-514350">
              <a:lnSpc>
                <a:spcPct val="115000"/>
              </a:lnSpc>
            </a:pPr>
            <a:r>
              <a:rPr lang="en-GB" sz="2100" dirty="0">
                <a:solidFill>
                  <a:srgbClr val="131F2B"/>
                </a:solidFill>
              </a:rPr>
              <a:t>appointment of suitably qualified service providers, contract staff, auditors, company secretary &amp; Directors.</a:t>
            </a:r>
          </a:p>
          <a:p>
            <a:pPr marL="1200150" lvl="1" indent="-514350">
              <a:lnSpc>
                <a:spcPct val="115000"/>
              </a:lnSpc>
            </a:pPr>
            <a:r>
              <a:rPr lang="en-GB" sz="2100" dirty="0">
                <a:solidFill>
                  <a:srgbClr val="131F2B"/>
                </a:solidFill>
              </a:rPr>
              <a:t>ensured all compliance &amp; regulatory requirements are in place</a:t>
            </a:r>
          </a:p>
          <a:p>
            <a:pPr lvl="1" indent="0">
              <a:lnSpc>
                <a:spcPct val="115000"/>
              </a:lnSpc>
              <a:buNone/>
            </a:pPr>
            <a:endParaRPr lang="en-GB" sz="2100" dirty="0">
              <a:solidFill>
                <a:srgbClr val="131F2B"/>
              </a:solidFill>
            </a:endParaRPr>
          </a:p>
          <a:p>
            <a:pPr marL="0" indent="0">
              <a:buNone/>
            </a:pPr>
            <a:r>
              <a:rPr lang="en-GB" sz="2600" b="1" dirty="0">
                <a:solidFill>
                  <a:srgbClr val="131F2B"/>
                </a:solidFill>
              </a:rPr>
              <a:t>Delivery on the public safety (security &amp; fire), environmental development &amp; communications objectives.</a:t>
            </a:r>
          </a:p>
          <a:p>
            <a:pPr marL="1200150" lvl="1" indent="-514350">
              <a:lnSpc>
                <a:spcPct val="115000"/>
              </a:lnSpc>
            </a:pPr>
            <a:r>
              <a:rPr lang="en-GB" sz="2100" dirty="0">
                <a:solidFill>
                  <a:srgbClr val="131F2B"/>
                </a:solidFill>
              </a:rPr>
              <a:t>increasing safety and security.</a:t>
            </a:r>
          </a:p>
          <a:p>
            <a:pPr marL="1200150" lvl="1" indent="-514350">
              <a:lnSpc>
                <a:spcPct val="115000"/>
              </a:lnSpc>
            </a:pPr>
            <a:r>
              <a:rPr lang="en-GB" sz="2100" dirty="0">
                <a:solidFill>
                  <a:srgbClr val="131F2B"/>
                </a:solidFill>
              </a:rPr>
              <a:t>encouraging the maintenance, vegetation clearance and fire readiness of private and public owned properties within the area.</a:t>
            </a:r>
          </a:p>
          <a:p>
            <a:pPr marL="1200150" lvl="1" indent="-514350">
              <a:lnSpc>
                <a:spcPct val="115000"/>
              </a:lnSpc>
            </a:pPr>
            <a:r>
              <a:rPr lang="en-GB" sz="2100" dirty="0">
                <a:solidFill>
                  <a:srgbClr val="131F2B"/>
                </a:solidFill>
              </a:rPr>
              <a:t>ensuring a clean and well-maintained public environment.</a:t>
            </a:r>
          </a:p>
          <a:p>
            <a:pPr lvl="1"/>
            <a:endParaRPr lang="en-GB" dirty="0">
              <a:solidFill>
                <a:srgbClr val="131F2B"/>
              </a:solidFill>
            </a:endParaRPr>
          </a:p>
          <a:p>
            <a:pPr marL="0" indent="0">
              <a:buNone/>
            </a:pPr>
            <a:endParaRPr lang="en-GB" dirty="0">
              <a:solidFill>
                <a:srgbClr val="131F2B"/>
              </a:solidFill>
            </a:endParaRPr>
          </a:p>
          <a:p>
            <a:pPr marL="742950" indent="-514350">
              <a:lnSpc>
                <a:spcPct val="115000"/>
              </a:lnSpc>
            </a:pPr>
            <a:endParaRPr lang="en-GB" dirty="0">
              <a:solidFill>
                <a:srgbClr val="131F2B"/>
              </a:solidFill>
            </a:endParaRPr>
          </a:p>
          <a:p>
            <a:endParaRPr lang="en-ZA" dirty="0">
              <a:solidFill>
                <a:srgbClr val="131F2B"/>
              </a:solidFill>
            </a:endParaRPr>
          </a:p>
        </p:txBody>
      </p:sp>
      <p:sp>
        <p:nvSpPr>
          <p:cNvPr id="4" name="Slide Number Placeholder 3">
            <a:extLst>
              <a:ext uri="{FF2B5EF4-FFF2-40B4-BE49-F238E27FC236}">
                <a16:creationId xmlns:a16="http://schemas.microsoft.com/office/drawing/2014/main" id="{F5DCA03D-F304-5C47-A9D1-169A0122B649}"/>
              </a:ext>
            </a:extLst>
          </p:cNvPr>
          <p:cNvSpPr>
            <a:spLocks noGrp="1"/>
          </p:cNvSpPr>
          <p:nvPr>
            <p:ph type="sldNum" sz="quarter" idx="12"/>
          </p:nvPr>
        </p:nvSpPr>
        <p:spPr/>
        <p:txBody>
          <a:bodyPr/>
          <a:lstStyle/>
          <a:p>
            <a:fld id="{D3A93B49-BF3B-4CCE-AE9A-E1CA90F63C7B}" type="slidenum">
              <a:rPr lang="en-ZA" smtClean="0"/>
              <a:t>10</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730C80E0-6D26-4E2A-8F52-E16FC23CBEDD}"/>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524CFDAC-283E-354B-F98A-C4CECD90A2B6}"/>
              </a:ext>
            </a:extLst>
          </p:cNvPr>
          <p:cNvSpPr txBox="1"/>
          <p:nvPr/>
        </p:nvSpPr>
        <p:spPr>
          <a:xfrm>
            <a:off x="796386" y="558721"/>
            <a:ext cx="4072718" cy="584775"/>
          </a:xfrm>
          <a:prstGeom prst="rect">
            <a:avLst/>
          </a:prstGeom>
          <a:noFill/>
          <a:effectLst/>
        </p:spPr>
        <p:txBody>
          <a:bodyPr wrap="none" rtlCol="0">
            <a:spAutoFit/>
          </a:bodyPr>
          <a:lstStyle/>
          <a:p>
            <a:r>
              <a:rPr lang="en-US" sz="3200" dirty="0">
                <a:solidFill>
                  <a:srgbClr val="465467"/>
                </a:solidFill>
              </a:rPr>
              <a:t>5. Chairperson’s Report</a:t>
            </a:r>
          </a:p>
        </p:txBody>
      </p:sp>
    </p:spTree>
    <p:extLst>
      <p:ext uri="{BB962C8B-B14F-4D97-AF65-F5344CB8AC3E}">
        <p14:creationId xmlns:p14="http://schemas.microsoft.com/office/powerpoint/2010/main" val="26159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74776-E932-B55B-BDA6-08DF78477B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4C9FAE-39F6-C599-2149-A205793C15F6}"/>
              </a:ext>
            </a:extLst>
          </p:cNvPr>
          <p:cNvSpPr>
            <a:spLocks noGrp="1"/>
          </p:cNvSpPr>
          <p:nvPr>
            <p:ph idx="1"/>
          </p:nvPr>
        </p:nvSpPr>
        <p:spPr>
          <a:xfrm>
            <a:off x="872836" y="1486957"/>
            <a:ext cx="10515600" cy="5061335"/>
          </a:xfrm>
        </p:spPr>
        <p:txBody>
          <a:bodyPr>
            <a:normAutofit/>
          </a:bodyPr>
          <a:lstStyle/>
          <a:p>
            <a:pPr marL="0" indent="0">
              <a:buNone/>
            </a:pPr>
            <a:r>
              <a:rPr lang="en-GB" sz="2400" b="1" dirty="0">
                <a:solidFill>
                  <a:srgbClr val="131F2B"/>
                </a:solidFill>
              </a:rPr>
              <a:t>Engaged with, and built relationships with our varies stakeholders:</a:t>
            </a:r>
            <a:endParaRPr lang="en-GB" sz="2400" dirty="0">
              <a:solidFill>
                <a:srgbClr val="131F2B"/>
              </a:solidFill>
            </a:endParaRPr>
          </a:p>
          <a:p>
            <a:pPr marL="1200150" lvl="1" indent="-514350">
              <a:lnSpc>
                <a:spcPct val="115000"/>
              </a:lnSpc>
            </a:pPr>
            <a:r>
              <a:rPr lang="en-GB" sz="1900" dirty="0">
                <a:solidFill>
                  <a:srgbClr val="131F2B"/>
                </a:solidFill>
              </a:rPr>
              <a:t>SKCID residents, </a:t>
            </a:r>
          </a:p>
          <a:p>
            <a:pPr marL="1200150" lvl="1" indent="-514350">
              <a:lnSpc>
                <a:spcPct val="115000"/>
              </a:lnSpc>
            </a:pPr>
            <a:r>
              <a:rPr lang="en-GB" sz="1900" dirty="0" err="1">
                <a:solidFill>
                  <a:srgbClr val="131F2B"/>
                </a:solidFill>
              </a:rPr>
              <a:t>CoCT</a:t>
            </a:r>
            <a:r>
              <a:rPr lang="en-GB" sz="1900" dirty="0">
                <a:solidFill>
                  <a:srgbClr val="131F2B"/>
                </a:solidFill>
              </a:rPr>
              <a:t>, </a:t>
            </a:r>
          </a:p>
          <a:p>
            <a:pPr marL="1200150" lvl="1" indent="-514350">
              <a:lnSpc>
                <a:spcPct val="115000"/>
              </a:lnSpc>
            </a:pPr>
            <a:r>
              <a:rPr lang="en-GB" sz="1900" dirty="0">
                <a:solidFill>
                  <a:srgbClr val="131F2B"/>
                </a:solidFill>
              </a:rPr>
              <a:t>SANParks</a:t>
            </a:r>
          </a:p>
          <a:p>
            <a:pPr marL="1200150" lvl="1" indent="-514350">
              <a:lnSpc>
                <a:spcPct val="115000"/>
              </a:lnSpc>
            </a:pPr>
            <a:r>
              <a:rPr lang="en-GB" sz="1900" dirty="0">
                <a:solidFill>
                  <a:srgbClr val="131F2B"/>
                </a:solidFill>
              </a:rPr>
              <a:t>SA Navy</a:t>
            </a:r>
          </a:p>
          <a:p>
            <a:pPr marL="1200150" lvl="1" indent="-514350">
              <a:lnSpc>
                <a:spcPct val="115000"/>
              </a:lnSpc>
            </a:pPr>
            <a:r>
              <a:rPr lang="en-GB" sz="1900" dirty="0">
                <a:solidFill>
                  <a:srgbClr val="131F2B"/>
                </a:solidFill>
              </a:rPr>
              <a:t>suppliers</a:t>
            </a:r>
          </a:p>
          <a:p>
            <a:pPr marL="0" indent="0">
              <a:buNone/>
            </a:pPr>
            <a:endParaRPr lang="en-GB" sz="1900" dirty="0">
              <a:solidFill>
                <a:srgbClr val="131F2B"/>
              </a:solidFill>
            </a:endParaRPr>
          </a:p>
          <a:p>
            <a:pPr marL="0" indent="0">
              <a:buNone/>
            </a:pPr>
            <a:r>
              <a:rPr lang="en-GB" sz="2400" b="1" dirty="0">
                <a:solidFill>
                  <a:srgbClr val="131F2B"/>
                </a:solidFill>
              </a:rPr>
              <a:t>Changes in Board</a:t>
            </a:r>
          </a:p>
          <a:p>
            <a:pPr marL="1200150" lvl="1" indent="-514350">
              <a:lnSpc>
                <a:spcPct val="115000"/>
              </a:lnSpc>
            </a:pPr>
            <a:r>
              <a:rPr lang="en-GB" sz="1900" dirty="0">
                <a:solidFill>
                  <a:srgbClr val="131F2B"/>
                </a:solidFill>
              </a:rPr>
              <a:t>Gary Douglas resigned as Chair &amp; Director 30/4/25</a:t>
            </a:r>
          </a:p>
          <a:p>
            <a:pPr marL="1200150" lvl="1" indent="-514350">
              <a:lnSpc>
                <a:spcPct val="115000"/>
              </a:lnSpc>
            </a:pPr>
            <a:r>
              <a:rPr lang="en-GB" sz="1900" dirty="0">
                <a:solidFill>
                  <a:srgbClr val="131F2B"/>
                </a:solidFill>
              </a:rPr>
              <a:t>Clair Schaap Interim Chair 1/5/25 – 31/10/25</a:t>
            </a:r>
          </a:p>
          <a:p>
            <a:pPr marL="1200150" lvl="1" indent="-514350">
              <a:lnSpc>
                <a:spcPct val="115000"/>
              </a:lnSpc>
            </a:pPr>
            <a:r>
              <a:rPr lang="en-GB" sz="1900" dirty="0">
                <a:solidFill>
                  <a:srgbClr val="131F2B"/>
                </a:solidFill>
              </a:rPr>
              <a:t>Andy Robertson appointed as Chair from 1/11/25</a:t>
            </a:r>
          </a:p>
          <a:p>
            <a:pPr marL="1200150" lvl="1" indent="-514350">
              <a:lnSpc>
                <a:spcPct val="115000"/>
              </a:lnSpc>
            </a:pPr>
            <a:r>
              <a:rPr lang="en-GB" sz="1900" dirty="0">
                <a:solidFill>
                  <a:srgbClr val="131F2B"/>
                </a:solidFill>
              </a:rPr>
              <a:t>Appointment of 2 new Directors</a:t>
            </a:r>
          </a:p>
          <a:p>
            <a:pPr marL="1028700" lvl="1" indent="-342900">
              <a:lnSpc>
                <a:spcPct val="115000"/>
              </a:lnSpc>
            </a:pPr>
            <a:endParaRPr lang="en-GB" sz="1900" dirty="0">
              <a:solidFill>
                <a:srgbClr val="131F2B"/>
              </a:solidFill>
            </a:endParaRPr>
          </a:p>
          <a:p>
            <a:pPr marL="1200150" lvl="1" indent="-514350">
              <a:lnSpc>
                <a:spcPct val="115000"/>
              </a:lnSpc>
            </a:pPr>
            <a:endParaRPr lang="en-GB" sz="1900" dirty="0">
              <a:solidFill>
                <a:srgbClr val="131F2B"/>
              </a:solidFill>
            </a:endParaRPr>
          </a:p>
          <a:p>
            <a:pPr marL="1200150" lvl="1" indent="-514350">
              <a:lnSpc>
                <a:spcPct val="115000"/>
              </a:lnSpc>
            </a:pPr>
            <a:endParaRPr lang="en-GB" sz="1900" dirty="0">
              <a:solidFill>
                <a:srgbClr val="131F2B"/>
              </a:solidFill>
            </a:endParaRPr>
          </a:p>
          <a:p>
            <a:pPr marL="742950" indent="-514350">
              <a:lnSpc>
                <a:spcPct val="115000"/>
              </a:lnSpc>
            </a:pPr>
            <a:endParaRPr lang="en-GB" sz="1900" dirty="0">
              <a:solidFill>
                <a:srgbClr val="131F2B"/>
              </a:solidFill>
            </a:endParaRPr>
          </a:p>
          <a:p>
            <a:endParaRPr lang="en-ZA" sz="1900" dirty="0">
              <a:solidFill>
                <a:srgbClr val="131F2B"/>
              </a:solidFill>
            </a:endParaRPr>
          </a:p>
        </p:txBody>
      </p:sp>
      <p:sp>
        <p:nvSpPr>
          <p:cNvPr id="4" name="Slide Number Placeholder 3">
            <a:extLst>
              <a:ext uri="{FF2B5EF4-FFF2-40B4-BE49-F238E27FC236}">
                <a16:creationId xmlns:a16="http://schemas.microsoft.com/office/drawing/2014/main" id="{452DDE67-38B0-C94B-7261-13BD9E7F4AB4}"/>
              </a:ext>
            </a:extLst>
          </p:cNvPr>
          <p:cNvSpPr>
            <a:spLocks noGrp="1"/>
          </p:cNvSpPr>
          <p:nvPr>
            <p:ph type="sldNum" sz="quarter" idx="12"/>
          </p:nvPr>
        </p:nvSpPr>
        <p:spPr/>
        <p:txBody>
          <a:bodyPr/>
          <a:lstStyle/>
          <a:p>
            <a:fld id="{D3A93B49-BF3B-4CCE-AE9A-E1CA90F63C7B}" type="slidenum">
              <a:rPr lang="en-ZA" smtClean="0"/>
              <a:t>11</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18BD8207-2C5B-AE0E-D683-D46DEBD2822A}"/>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2FA24DA2-B2A4-3F7D-CD06-A14413E98BBD}"/>
              </a:ext>
            </a:extLst>
          </p:cNvPr>
          <p:cNvSpPr txBox="1"/>
          <p:nvPr/>
        </p:nvSpPr>
        <p:spPr>
          <a:xfrm>
            <a:off x="796386" y="558721"/>
            <a:ext cx="4072718" cy="584775"/>
          </a:xfrm>
          <a:prstGeom prst="rect">
            <a:avLst/>
          </a:prstGeom>
          <a:noFill/>
          <a:effectLst/>
        </p:spPr>
        <p:txBody>
          <a:bodyPr wrap="none" rtlCol="0">
            <a:spAutoFit/>
          </a:bodyPr>
          <a:lstStyle/>
          <a:p>
            <a:r>
              <a:rPr lang="en-US" sz="3200" dirty="0">
                <a:solidFill>
                  <a:srgbClr val="465467"/>
                </a:solidFill>
              </a:rPr>
              <a:t>5. Chairperson’s Report</a:t>
            </a:r>
          </a:p>
        </p:txBody>
      </p:sp>
    </p:spTree>
    <p:extLst>
      <p:ext uri="{BB962C8B-B14F-4D97-AF65-F5344CB8AC3E}">
        <p14:creationId xmlns:p14="http://schemas.microsoft.com/office/powerpoint/2010/main" val="146348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0414-9A50-98B9-8EF2-4DC9CDB8DB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42F4D-E26F-E04D-9E13-12A954EDB895}"/>
              </a:ext>
            </a:extLst>
          </p:cNvPr>
          <p:cNvSpPr>
            <a:spLocks noGrp="1"/>
          </p:cNvSpPr>
          <p:nvPr>
            <p:ph idx="1"/>
          </p:nvPr>
        </p:nvSpPr>
        <p:spPr>
          <a:xfrm>
            <a:off x="880014" y="1178498"/>
            <a:ext cx="10515600" cy="5557693"/>
          </a:xfrm>
        </p:spPr>
        <p:txBody>
          <a:bodyPr>
            <a:normAutofit fontScale="85000" lnSpcReduction="20000"/>
          </a:bodyPr>
          <a:lstStyle/>
          <a:p>
            <a:pPr marL="0" indent="0">
              <a:buNone/>
            </a:pPr>
            <a:r>
              <a:rPr lang="en-GB" sz="2600" b="1" dirty="0">
                <a:solidFill>
                  <a:srgbClr val="131F2B"/>
                </a:solidFill>
              </a:rPr>
              <a:t>Challenges</a:t>
            </a:r>
          </a:p>
          <a:p>
            <a:pPr marL="1200150" lvl="1" indent="-514350">
              <a:lnSpc>
                <a:spcPct val="115000"/>
              </a:lnSpc>
            </a:pPr>
            <a:r>
              <a:rPr lang="en-GB" sz="2500" dirty="0">
                <a:solidFill>
                  <a:srgbClr val="313D4D"/>
                </a:solidFill>
              </a:rPr>
              <a:t>Resignations and replacement of board members.</a:t>
            </a:r>
            <a:endParaRPr lang="en-ZA" sz="2500" dirty="0">
              <a:solidFill>
                <a:srgbClr val="313D4D"/>
              </a:solidFill>
            </a:endParaRPr>
          </a:p>
          <a:p>
            <a:pPr marL="1200150" lvl="1" indent="-514350">
              <a:lnSpc>
                <a:spcPct val="115000"/>
              </a:lnSpc>
            </a:pPr>
            <a:r>
              <a:rPr lang="en-GB" sz="2500" dirty="0">
                <a:solidFill>
                  <a:srgbClr val="313D4D"/>
                </a:solidFill>
              </a:rPr>
              <a:t>Misaligned perceptions within the SK Community regarding the scope of service delivery and allocation of public funds.</a:t>
            </a:r>
          </a:p>
          <a:p>
            <a:pPr marL="1657350" lvl="2" indent="-514350">
              <a:lnSpc>
                <a:spcPct val="115000"/>
              </a:lnSpc>
              <a:buFont typeface="+mj-lt"/>
              <a:buAutoNum type="arabicPeriod"/>
            </a:pPr>
            <a:r>
              <a:rPr lang="en-US" sz="2100" dirty="0">
                <a:solidFill>
                  <a:srgbClr val="313D4D"/>
                </a:solidFill>
              </a:rPr>
              <a:t>We undertake new projects and ongoing maintenance to improve the Simon’s Kloof district and augment safety and security for its members.</a:t>
            </a:r>
          </a:p>
          <a:p>
            <a:pPr marL="1657350" lvl="2" indent="-514350">
              <a:lnSpc>
                <a:spcPct val="115000"/>
              </a:lnSpc>
              <a:buFont typeface="+mj-lt"/>
              <a:buAutoNum type="arabicPeriod"/>
            </a:pPr>
            <a:r>
              <a:rPr lang="en-US" sz="2100" dirty="0">
                <a:solidFill>
                  <a:srgbClr val="313D4D"/>
                </a:solidFill>
              </a:rPr>
              <a:t>We facilitate engagement with city, stakeholders and suppliers through communication, guidance and protocols.</a:t>
            </a:r>
            <a:endParaRPr lang="en-ZA" sz="2100" dirty="0">
              <a:solidFill>
                <a:srgbClr val="313D4D"/>
              </a:solidFill>
            </a:endParaRPr>
          </a:p>
          <a:p>
            <a:pPr marL="1028700" lvl="1" indent="-342900">
              <a:lnSpc>
                <a:spcPct val="115000"/>
              </a:lnSpc>
            </a:pPr>
            <a:endParaRPr lang="en-GB" sz="1900" dirty="0">
              <a:solidFill>
                <a:srgbClr val="131F2B"/>
              </a:solidFill>
            </a:endParaRPr>
          </a:p>
          <a:p>
            <a:pPr marL="0" indent="0">
              <a:buNone/>
            </a:pPr>
            <a:r>
              <a:rPr lang="en-GB" sz="2600" b="1" dirty="0">
                <a:solidFill>
                  <a:srgbClr val="131F2B"/>
                </a:solidFill>
              </a:rPr>
              <a:t>Appreciation &amp; thanks </a:t>
            </a:r>
          </a:p>
          <a:p>
            <a:pPr marL="1028700" lvl="1" indent="-342900">
              <a:lnSpc>
                <a:spcPct val="115000"/>
              </a:lnSpc>
            </a:pPr>
            <a:r>
              <a:rPr lang="en-GB" sz="2500" dirty="0" err="1">
                <a:solidFill>
                  <a:srgbClr val="131F2B"/>
                </a:solidFill>
              </a:rPr>
              <a:t>CoCT</a:t>
            </a:r>
            <a:r>
              <a:rPr lang="en-GB" sz="2500" dirty="0">
                <a:solidFill>
                  <a:srgbClr val="131F2B"/>
                </a:solidFill>
              </a:rPr>
              <a:t> Departments &amp; Representees</a:t>
            </a:r>
          </a:p>
          <a:p>
            <a:pPr marL="1028700" lvl="1" indent="-342900">
              <a:lnSpc>
                <a:spcPct val="115000"/>
              </a:lnSpc>
            </a:pPr>
            <a:r>
              <a:rPr lang="en-GB" sz="2500" dirty="0">
                <a:solidFill>
                  <a:srgbClr val="131F2B"/>
                </a:solidFill>
              </a:rPr>
              <a:t>SKCID Board &amp; Volunteers </a:t>
            </a:r>
          </a:p>
          <a:p>
            <a:pPr marL="1028700" lvl="1" indent="-342900">
              <a:lnSpc>
                <a:spcPct val="115000"/>
              </a:lnSpc>
            </a:pPr>
            <a:r>
              <a:rPr lang="en-GB" sz="2500" dirty="0">
                <a:solidFill>
                  <a:srgbClr val="131F2B"/>
                </a:solidFill>
              </a:rPr>
              <a:t>Ros </a:t>
            </a:r>
            <a:r>
              <a:rPr lang="en-GB" sz="2500" dirty="0" err="1">
                <a:solidFill>
                  <a:srgbClr val="131F2B"/>
                </a:solidFill>
              </a:rPr>
              <a:t>Euchas</a:t>
            </a:r>
            <a:r>
              <a:rPr lang="en-GB" sz="2500" dirty="0">
                <a:solidFill>
                  <a:srgbClr val="131F2B"/>
                </a:solidFill>
              </a:rPr>
              <a:t>, Caroline Stelling </a:t>
            </a:r>
          </a:p>
          <a:p>
            <a:pPr marL="1028700" lvl="1" indent="-342900">
              <a:lnSpc>
                <a:spcPct val="115000"/>
              </a:lnSpc>
            </a:pPr>
            <a:r>
              <a:rPr lang="en-GB" sz="2500" dirty="0">
                <a:solidFill>
                  <a:srgbClr val="131F2B"/>
                </a:solidFill>
              </a:rPr>
              <a:t>SK Residents!!</a:t>
            </a:r>
          </a:p>
          <a:p>
            <a:pPr marL="1485900" lvl="2" indent="-342900">
              <a:lnSpc>
                <a:spcPct val="115000"/>
              </a:lnSpc>
            </a:pPr>
            <a:r>
              <a:rPr lang="en-GB" sz="2500" dirty="0">
                <a:solidFill>
                  <a:srgbClr val="131F2B"/>
                </a:solidFill>
              </a:rPr>
              <a:t> for logging and reporting of issues (C3’s), solving problems, assisting neighbours, volunteering in the garden, fire and communication areas.</a:t>
            </a:r>
          </a:p>
          <a:p>
            <a:pPr marL="1200150" lvl="1" indent="-514350">
              <a:lnSpc>
                <a:spcPct val="115000"/>
              </a:lnSpc>
            </a:pPr>
            <a:endParaRPr lang="en-GB" sz="2500" dirty="0">
              <a:solidFill>
                <a:srgbClr val="131F2B"/>
              </a:solidFill>
            </a:endParaRPr>
          </a:p>
          <a:p>
            <a:pPr marL="1200150" lvl="1" indent="-514350">
              <a:lnSpc>
                <a:spcPct val="115000"/>
              </a:lnSpc>
            </a:pPr>
            <a:endParaRPr lang="en-GB" sz="1900" dirty="0">
              <a:solidFill>
                <a:srgbClr val="131F2B"/>
              </a:solidFill>
            </a:endParaRPr>
          </a:p>
          <a:p>
            <a:pPr marL="742950" indent="-514350">
              <a:lnSpc>
                <a:spcPct val="115000"/>
              </a:lnSpc>
            </a:pPr>
            <a:endParaRPr lang="en-GB" sz="1900" dirty="0">
              <a:solidFill>
                <a:srgbClr val="131F2B"/>
              </a:solidFill>
            </a:endParaRPr>
          </a:p>
          <a:p>
            <a:endParaRPr lang="en-ZA" sz="1900" dirty="0">
              <a:solidFill>
                <a:srgbClr val="131F2B"/>
              </a:solidFill>
            </a:endParaRPr>
          </a:p>
        </p:txBody>
      </p:sp>
      <p:sp>
        <p:nvSpPr>
          <p:cNvPr id="4" name="Slide Number Placeholder 3">
            <a:extLst>
              <a:ext uri="{FF2B5EF4-FFF2-40B4-BE49-F238E27FC236}">
                <a16:creationId xmlns:a16="http://schemas.microsoft.com/office/drawing/2014/main" id="{D728770C-B93F-83F5-6CC3-C422FA155BF4}"/>
              </a:ext>
            </a:extLst>
          </p:cNvPr>
          <p:cNvSpPr>
            <a:spLocks noGrp="1"/>
          </p:cNvSpPr>
          <p:nvPr>
            <p:ph type="sldNum" sz="quarter" idx="12"/>
          </p:nvPr>
        </p:nvSpPr>
        <p:spPr/>
        <p:txBody>
          <a:bodyPr/>
          <a:lstStyle/>
          <a:p>
            <a:fld id="{D3A93B49-BF3B-4CCE-AE9A-E1CA90F63C7B}" type="slidenum">
              <a:rPr lang="en-ZA" smtClean="0"/>
              <a:t>12</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ECEB147C-C372-9F83-B016-C7802E89FCA0}"/>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C968B5B1-70DD-6EBD-21E7-1AEAF7B8359D}"/>
              </a:ext>
            </a:extLst>
          </p:cNvPr>
          <p:cNvSpPr txBox="1"/>
          <p:nvPr/>
        </p:nvSpPr>
        <p:spPr>
          <a:xfrm>
            <a:off x="796386" y="558721"/>
            <a:ext cx="4072718" cy="584775"/>
          </a:xfrm>
          <a:prstGeom prst="rect">
            <a:avLst/>
          </a:prstGeom>
          <a:noFill/>
          <a:effectLst/>
        </p:spPr>
        <p:txBody>
          <a:bodyPr wrap="none" rtlCol="0">
            <a:spAutoFit/>
          </a:bodyPr>
          <a:lstStyle/>
          <a:p>
            <a:r>
              <a:rPr lang="en-US" sz="3200" dirty="0">
                <a:solidFill>
                  <a:srgbClr val="465467"/>
                </a:solidFill>
              </a:rPr>
              <a:t>5. Chairperson’s Report</a:t>
            </a:r>
          </a:p>
        </p:txBody>
      </p:sp>
    </p:spTree>
    <p:extLst>
      <p:ext uri="{BB962C8B-B14F-4D97-AF65-F5344CB8AC3E}">
        <p14:creationId xmlns:p14="http://schemas.microsoft.com/office/powerpoint/2010/main" val="2298242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14C0EB9-B9D9-EB9B-C911-2F2C9D567C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8F9358-FB24-2EB5-6BB9-F0089B225FFA}"/>
              </a:ext>
            </a:extLst>
          </p:cNvPr>
          <p:cNvSpPr txBox="1"/>
          <p:nvPr/>
        </p:nvSpPr>
        <p:spPr>
          <a:xfrm>
            <a:off x="1426042" y="2772070"/>
            <a:ext cx="7556171" cy="1692771"/>
          </a:xfrm>
          <a:prstGeom prst="rect">
            <a:avLst/>
          </a:prstGeom>
          <a:noFill/>
          <a:effectLst>
            <a:outerShdw blurRad="38100" dist="50800" dir="2700000" algn="tl" rotWithShape="0">
              <a:prstClr val="black">
                <a:alpha val="60000"/>
              </a:prstClr>
            </a:outerShdw>
          </a:effectLst>
        </p:spPr>
        <p:txBody>
          <a:bodyPr wrap="none" rtlCol="0">
            <a:spAutoFit/>
          </a:bodyPr>
          <a:lstStyle/>
          <a:p>
            <a:r>
              <a:rPr lang="en-US" sz="5200" dirty="0">
                <a:solidFill>
                  <a:srgbClr val="FFFFFF"/>
                </a:solidFill>
              </a:rPr>
              <a:t>6. Feedback on Operations </a:t>
            </a:r>
            <a:br>
              <a:rPr lang="en-US" sz="5200" dirty="0">
                <a:solidFill>
                  <a:srgbClr val="FFFFFF"/>
                </a:solidFill>
              </a:rPr>
            </a:br>
            <a:r>
              <a:rPr lang="en-US" sz="5200" dirty="0">
                <a:solidFill>
                  <a:srgbClr val="ADB9CA"/>
                </a:solidFill>
              </a:rPr>
              <a:t>2024/25</a:t>
            </a:r>
            <a:endParaRPr lang="en-US" sz="2800" dirty="0">
              <a:solidFill>
                <a:srgbClr val="ADB9CA"/>
              </a:solidFill>
            </a:endParaRPr>
          </a:p>
        </p:txBody>
      </p:sp>
    </p:spTree>
    <p:extLst>
      <p:ext uri="{BB962C8B-B14F-4D97-AF65-F5344CB8AC3E}">
        <p14:creationId xmlns:p14="http://schemas.microsoft.com/office/powerpoint/2010/main" val="392606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236F-F67C-4C31-06D4-AD10DCD532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8E777E-6ABC-0CE9-5DA8-8E25C45839D8}"/>
              </a:ext>
            </a:extLst>
          </p:cNvPr>
          <p:cNvSpPr>
            <a:spLocks noGrp="1"/>
          </p:cNvSpPr>
          <p:nvPr>
            <p:ph idx="1"/>
          </p:nvPr>
        </p:nvSpPr>
        <p:spPr>
          <a:xfrm>
            <a:off x="872836" y="1486957"/>
            <a:ext cx="10515600" cy="5061335"/>
          </a:xfrm>
        </p:spPr>
        <p:txBody>
          <a:bodyPr>
            <a:normAutofit/>
          </a:bodyPr>
          <a:lstStyle/>
          <a:p>
            <a:pPr marL="0" indent="0">
              <a:buNone/>
            </a:pPr>
            <a:r>
              <a:rPr lang="en-GB" sz="2400" b="1" dirty="0">
                <a:solidFill>
                  <a:srgbClr val="131F2B"/>
                </a:solidFill>
              </a:rPr>
              <a:t>Management and Operations Feedback</a:t>
            </a:r>
          </a:p>
          <a:p>
            <a:pPr marL="0" indent="0">
              <a:buNone/>
            </a:pPr>
            <a:endParaRPr lang="en-GB" sz="2400" b="1"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appointment of appropriately qualified service providers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IRBA registered auditor  and Company Secretary appointed</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Members Meeting 28/1/25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quarterly Board meetings </a:t>
            </a:r>
          </a:p>
          <a:p>
            <a:pPr marL="2114550" lvl="3" indent="-514350">
              <a:lnSpc>
                <a:spcPct val="115000"/>
              </a:lnSpc>
              <a:buBlip>
                <a:blip r:embed="rId5">
                  <a:extLst>
                    <a:ext uri="{96DAC541-7B7A-43D3-8B79-37D633B846F1}">
                      <asvg:svgBlip xmlns:asvg="http://schemas.microsoft.com/office/drawing/2016/SVG/main" r:embed="rId6"/>
                    </a:ext>
                  </a:extLst>
                </a:blip>
              </a:buBlip>
            </a:pPr>
            <a:r>
              <a:rPr lang="en-US" sz="1900" dirty="0">
                <a:solidFill>
                  <a:srgbClr val="131F2B"/>
                </a:solidFill>
              </a:rPr>
              <a:t>1 out of 4 attended by Political observer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12 Financial reports to the </a:t>
            </a:r>
            <a:r>
              <a:rPr lang="en-US" sz="1900" dirty="0" err="1">
                <a:solidFill>
                  <a:srgbClr val="131F2B"/>
                </a:solidFill>
              </a:rPr>
              <a:t>CoCT</a:t>
            </a:r>
            <a:r>
              <a:rPr lang="en-US" sz="1900" dirty="0">
                <a:solidFill>
                  <a:srgbClr val="131F2B"/>
                </a:solidFill>
              </a:rPr>
              <a:t> CID Department</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signed Unqualified Annual Financial Statements submitted</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1900" dirty="0">
                <a:solidFill>
                  <a:srgbClr val="131F2B"/>
                </a:solidFill>
              </a:rPr>
              <a:t> built relationships, networks &amp; effective communication with our various stakeholders</a:t>
            </a:r>
          </a:p>
          <a:p>
            <a:pPr marL="1200150" lvl="1" indent="-514350">
              <a:lnSpc>
                <a:spcPct val="115000"/>
              </a:lnSpc>
              <a:buBlip>
                <a:blip r:embed="rId3">
                  <a:extLst>
                    <a:ext uri="{96DAC541-7B7A-43D3-8B79-37D633B846F1}">
                      <asvg:svgBlip xmlns:asvg="http://schemas.microsoft.com/office/drawing/2016/SVG/main" r:embed="rId4"/>
                    </a:ext>
                  </a:extLst>
                </a:blip>
              </a:buBlip>
            </a:pPr>
            <a:endParaRPr lang="en-GB" sz="1900" dirty="0">
              <a:solidFill>
                <a:srgbClr val="131F2B"/>
              </a:solidFill>
            </a:endParaRPr>
          </a:p>
          <a:p>
            <a:pPr marL="1200150" lvl="1" indent="-514350">
              <a:lnSpc>
                <a:spcPct val="115000"/>
              </a:lnSpc>
            </a:pPr>
            <a:endParaRPr lang="en-GB" sz="1900" dirty="0">
              <a:solidFill>
                <a:srgbClr val="131F2B"/>
              </a:solidFill>
            </a:endParaRPr>
          </a:p>
          <a:p>
            <a:pPr marL="742950" indent="-514350">
              <a:lnSpc>
                <a:spcPct val="115000"/>
              </a:lnSpc>
            </a:pPr>
            <a:endParaRPr lang="en-GB" sz="1900" dirty="0">
              <a:solidFill>
                <a:srgbClr val="131F2B"/>
              </a:solidFill>
            </a:endParaRPr>
          </a:p>
          <a:p>
            <a:endParaRPr lang="en-ZA" sz="1900" dirty="0">
              <a:solidFill>
                <a:srgbClr val="131F2B"/>
              </a:solidFill>
            </a:endParaRPr>
          </a:p>
        </p:txBody>
      </p:sp>
      <p:sp>
        <p:nvSpPr>
          <p:cNvPr id="4" name="Slide Number Placeholder 3">
            <a:extLst>
              <a:ext uri="{FF2B5EF4-FFF2-40B4-BE49-F238E27FC236}">
                <a16:creationId xmlns:a16="http://schemas.microsoft.com/office/drawing/2014/main" id="{111CBBC0-54B2-9ACA-FE18-7D20F0D1B63C}"/>
              </a:ext>
            </a:extLst>
          </p:cNvPr>
          <p:cNvSpPr>
            <a:spLocks noGrp="1"/>
          </p:cNvSpPr>
          <p:nvPr>
            <p:ph type="sldNum" sz="quarter" idx="12"/>
          </p:nvPr>
        </p:nvSpPr>
        <p:spPr/>
        <p:txBody>
          <a:bodyPr/>
          <a:lstStyle/>
          <a:p>
            <a:fld id="{D3A93B49-BF3B-4CCE-AE9A-E1CA90F63C7B}" type="slidenum">
              <a:rPr lang="en-ZA" smtClean="0"/>
              <a:t>14</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9474E956-9F95-B8B7-71F1-D36F3509B10F}"/>
              </a:ext>
            </a:extLst>
          </p:cNvPr>
          <p:cNvPicPr>
            <a:picLocks noChangeAspect="1"/>
          </p:cNvPicPr>
          <p:nvPr/>
        </p:nvPicPr>
        <p:blipFill rotWithShape="1">
          <a:blip r:embed="rId7"/>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40D73CC0-CF77-33EB-DC9B-037D139A36AD}"/>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Tree>
    <p:extLst>
      <p:ext uri="{BB962C8B-B14F-4D97-AF65-F5344CB8AC3E}">
        <p14:creationId xmlns:p14="http://schemas.microsoft.com/office/powerpoint/2010/main" val="73620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AA7AC-A2E9-1ADC-8AC5-56BC18E616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957C9E-3282-F64F-745F-BFC4E9411C00}"/>
              </a:ext>
            </a:extLst>
          </p:cNvPr>
          <p:cNvSpPr>
            <a:spLocks noGrp="1"/>
          </p:cNvSpPr>
          <p:nvPr>
            <p:ph idx="1"/>
          </p:nvPr>
        </p:nvSpPr>
        <p:spPr>
          <a:xfrm>
            <a:off x="872836" y="1486958"/>
            <a:ext cx="10515600" cy="1768724"/>
          </a:xfrm>
        </p:spPr>
        <p:txBody>
          <a:bodyPr>
            <a:normAutofit/>
          </a:bodyPr>
          <a:lstStyle/>
          <a:p>
            <a:pPr marL="0" indent="0">
              <a:buNone/>
            </a:pPr>
            <a:r>
              <a:rPr lang="en-GB" sz="2400" b="1" dirty="0">
                <a:solidFill>
                  <a:srgbClr val="131F2B"/>
                </a:solidFill>
              </a:rPr>
              <a:t>Communications Portfolio Feedback</a:t>
            </a:r>
          </a:p>
          <a:p>
            <a:pPr marL="0" indent="0">
              <a:buNone/>
            </a:pPr>
            <a:endParaRPr lang="en-GB" sz="900" b="1" dirty="0">
              <a:solidFill>
                <a:srgbClr val="131F2B"/>
              </a:solidFill>
            </a:endParaRPr>
          </a:p>
          <a:p>
            <a:pPr marL="1200150" lvl="1" indent="-514350">
              <a:lnSpc>
                <a:spcPct val="115000"/>
              </a:lnSpc>
              <a:buBlip>
                <a:blip r:embed="rId2">
                  <a:extLst>
                    <a:ext uri="{96DAC541-7B7A-43D3-8B79-37D633B846F1}">
                      <asvg:svgBlip xmlns:asvg="http://schemas.microsoft.com/office/drawing/2016/SVG/main" r:embed="rId3"/>
                    </a:ext>
                  </a:extLst>
                </a:blip>
              </a:buBlip>
            </a:pPr>
            <a:r>
              <a:rPr lang="en-US" sz="2000" dirty="0">
                <a:solidFill>
                  <a:srgbClr val="131F2B"/>
                </a:solidFill>
              </a:rPr>
              <a:t>Communication Plan in place</a:t>
            </a:r>
          </a:p>
          <a:p>
            <a:pPr marL="1200150" lvl="1" indent="-514350">
              <a:lnSpc>
                <a:spcPct val="115000"/>
              </a:lnSpc>
              <a:buBlip>
                <a:blip r:embed="rId2">
                  <a:extLst>
                    <a:ext uri="{96DAC541-7B7A-43D3-8B79-37D633B846F1}">
                      <asvg:svgBlip xmlns:asvg="http://schemas.microsoft.com/office/drawing/2016/SVG/main" r:embed="rId3"/>
                    </a:ext>
                  </a:extLst>
                </a:blip>
              </a:buBlip>
            </a:pPr>
            <a:r>
              <a:rPr lang="en-US" sz="2000" dirty="0">
                <a:solidFill>
                  <a:srgbClr val="131F2B"/>
                </a:solidFill>
              </a:rPr>
              <a:t>SKCID website operational </a:t>
            </a:r>
            <a:r>
              <a:rPr lang="en-US" sz="2000" b="1" dirty="0">
                <a:solidFill>
                  <a:srgbClr val="131F2B"/>
                </a:solidFill>
              </a:rPr>
              <a:t> </a:t>
            </a:r>
            <a:endParaRPr lang="en-ZA" sz="2000" dirty="0">
              <a:solidFill>
                <a:srgbClr val="131F2B"/>
              </a:solidFill>
            </a:endParaRPr>
          </a:p>
        </p:txBody>
      </p:sp>
      <p:sp>
        <p:nvSpPr>
          <p:cNvPr id="4" name="Slide Number Placeholder 3">
            <a:extLst>
              <a:ext uri="{FF2B5EF4-FFF2-40B4-BE49-F238E27FC236}">
                <a16:creationId xmlns:a16="http://schemas.microsoft.com/office/drawing/2014/main" id="{B02690B4-7A53-E29F-65FB-257A8F347ACC}"/>
              </a:ext>
            </a:extLst>
          </p:cNvPr>
          <p:cNvSpPr>
            <a:spLocks noGrp="1"/>
          </p:cNvSpPr>
          <p:nvPr>
            <p:ph type="sldNum" sz="quarter" idx="12"/>
          </p:nvPr>
        </p:nvSpPr>
        <p:spPr/>
        <p:txBody>
          <a:bodyPr/>
          <a:lstStyle/>
          <a:p>
            <a:fld id="{D3A93B49-BF3B-4CCE-AE9A-E1CA90F63C7B}" type="slidenum">
              <a:rPr lang="en-ZA" smtClean="0"/>
              <a:t>15</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D79D327E-E168-EDAA-C2D6-0A08D128A462}"/>
              </a:ext>
            </a:extLst>
          </p:cNvPr>
          <p:cNvPicPr>
            <a:picLocks noChangeAspect="1"/>
          </p:cNvPicPr>
          <p:nvPr/>
        </p:nvPicPr>
        <p:blipFill rotWithShape="1">
          <a:blip r:embed="rId4"/>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844FDB99-01F2-3222-8975-EFBC36E424DD}"/>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2" name="Content Placeholder 2">
            <a:extLst>
              <a:ext uri="{FF2B5EF4-FFF2-40B4-BE49-F238E27FC236}">
                <a16:creationId xmlns:a16="http://schemas.microsoft.com/office/drawing/2014/main" id="{2B367C31-EF9F-C0B6-9E96-FF9B8B0DF308}"/>
              </a:ext>
            </a:extLst>
          </p:cNvPr>
          <p:cNvSpPr txBox="1">
            <a:spLocks/>
          </p:cNvSpPr>
          <p:nvPr/>
        </p:nvSpPr>
        <p:spPr>
          <a:xfrm>
            <a:off x="872836" y="3429000"/>
            <a:ext cx="10515600" cy="3602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131F2B"/>
                </a:solidFill>
              </a:rPr>
              <a:t>Communications Chanels</a:t>
            </a:r>
          </a:p>
          <a:p>
            <a:pPr lvl="1" indent="0">
              <a:lnSpc>
                <a:spcPct val="115000"/>
              </a:lnSpc>
              <a:buNone/>
            </a:pPr>
            <a:endParaRPr lang="en-US" sz="900" dirty="0">
              <a:solidFill>
                <a:srgbClr val="131F2B"/>
              </a:solidFill>
            </a:endParaRP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000" dirty="0">
                <a:solidFill>
                  <a:srgbClr val="131F2B"/>
                </a:solidFill>
              </a:rPr>
              <a:t>Website redesign required for ease of access to updated documents.</a:t>
            </a: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000" dirty="0">
                <a:solidFill>
                  <a:srgbClr val="131F2B"/>
                </a:solidFill>
              </a:rPr>
              <a:t>Community WhatsApp Groups – 122 active participants</a:t>
            </a: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000" dirty="0">
                <a:solidFill>
                  <a:srgbClr val="131F2B"/>
                </a:solidFill>
              </a:rPr>
              <a:t>SKCID news broadcast group on WhatsApp – 122 contacts</a:t>
            </a: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000" dirty="0">
                <a:solidFill>
                  <a:srgbClr val="131F2B"/>
                </a:solidFill>
              </a:rPr>
              <a:t>SK Gazette Newsletter published quarterly</a:t>
            </a: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000" dirty="0">
                <a:solidFill>
                  <a:srgbClr val="131F2B"/>
                </a:solidFill>
              </a:rPr>
              <a:t>Ongoing Zoom presentations to Property Owners – e.g. Fire Risk Assessment Report</a:t>
            </a: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endParaRPr lang="en-US" sz="2100" dirty="0">
              <a:solidFill>
                <a:srgbClr val="131F2B"/>
              </a:solidFill>
            </a:endParaRPr>
          </a:p>
          <a:p>
            <a:pPr marL="1200150" lvl="1" indent="-514350">
              <a:lnSpc>
                <a:spcPct val="115000"/>
              </a:lnSpc>
              <a:buFont typeface="Arial" panose="020B0604020202020204" pitchFamily="34" charset="0"/>
              <a:buBlip>
                <a:blip r:embed="rId2">
                  <a:extLst>
                    <a:ext uri="{96DAC541-7B7A-43D3-8B79-37D633B846F1}">
                      <asvg:svgBlip xmlns:asvg="http://schemas.microsoft.com/office/drawing/2016/SVG/main" r:embed="rId3"/>
                    </a:ext>
                  </a:extLst>
                </a:blip>
              </a:buBlip>
            </a:pPr>
            <a:endParaRPr lang="en-US" sz="2100" dirty="0">
              <a:solidFill>
                <a:srgbClr val="131F2B"/>
              </a:solidFill>
            </a:endParaRPr>
          </a:p>
        </p:txBody>
      </p:sp>
    </p:spTree>
    <p:extLst>
      <p:ext uri="{BB962C8B-B14F-4D97-AF65-F5344CB8AC3E}">
        <p14:creationId xmlns:p14="http://schemas.microsoft.com/office/powerpoint/2010/main" val="302492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480DF-0886-4BD2-462C-85A05E5E58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53DFB-0CD5-6692-A8C0-AEE3BDFED4D8}"/>
              </a:ext>
            </a:extLst>
          </p:cNvPr>
          <p:cNvSpPr>
            <a:spLocks noGrp="1"/>
          </p:cNvSpPr>
          <p:nvPr>
            <p:ph idx="1"/>
          </p:nvPr>
        </p:nvSpPr>
        <p:spPr>
          <a:xfrm>
            <a:off x="872836" y="1486957"/>
            <a:ext cx="10515600" cy="5061335"/>
          </a:xfrm>
        </p:spPr>
        <p:txBody>
          <a:bodyPr>
            <a:normAutofit lnSpcReduction="10000"/>
          </a:bodyPr>
          <a:lstStyle/>
          <a:p>
            <a:pPr marL="0" indent="0">
              <a:buNone/>
            </a:pPr>
            <a:r>
              <a:rPr lang="en-GB" sz="2400" b="1" dirty="0">
                <a:solidFill>
                  <a:srgbClr val="131F2B"/>
                </a:solidFill>
              </a:rPr>
              <a:t>Public Safety – Security Feedback</a:t>
            </a:r>
          </a:p>
          <a:p>
            <a:pPr marL="0" indent="0">
              <a:buNone/>
            </a:pPr>
            <a:endParaRPr lang="en-GB" sz="2400" b="1" dirty="0">
              <a:solidFill>
                <a:srgbClr val="131F2B"/>
              </a:solidFill>
            </a:endParaRPr>
          </a:p>
          <a:p>
            <a:pPr lvl="1" indent="0">
              <a:lnSpc>
                <a:spcPct val="115000"/>
              </a:lnSpc>
              <a:buNone/>
            </a:pPr>
            <a:r>
              <a:rPr lang="en-US" sz="2300" b="1" dirty="0">
                <a:solidFill>
                  <a:srgbClr val="131F2B"/>
                </a:solidFill>
              </a:rPr>
              <a:t>Cameras &amp; </a:t>
            </a:r>
            <a:r>
              <a:rPr lang="en-US" sz="2300" b="1" dirty="0" err="1">
                <a:solidFill>
                  <a:srgbClr val="131F2B"/>
                </a:solidFill>
              </a:rPr>
              <a:t>Monitering</a:t>
            </a:r>
            <a:endParaRPr lang="en-US" sz="2300"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CCTV: Rollout &amp; Service of 28 Long Range Bullet Cameras</a:t>
            </a:r>
            <a:br>
              <a:rPr lang="en-US" sz="2000" dirty="0">
                <a:solidFill>
                  <a:srgbClr val="131F2B"/>
                </a:solidFill>
              </a:rPr>
            </a:br>
            <a:r>
              <a:rPr lang="en-US" sz="2000" dirty="0">
                <a:solidFill>
                  <a:srgbClr val="131F2B"/>
                </a:solidFill>
              </a:rPr>
              <a:t>19 SKCID owned | 9 Resident owned &amp; integrated</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Camera’s monitored by ISS control room 12 x 7 x 365.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LPR Camera which tracks real time vehicle movement In/ Out of the area</a:t>
            </a:r>
          </a:p>
          <a:p>
            <a:pPr lvl="1" indent="0">
              <a:lnSpc>
                <a:spcPct val="115000"/>
              </a:lnSpc>
              <a:buNone/>
            </a:pPr>
            <a:endParaRPr lang="en-US" sz="2200" dirty="0">
              <a:solidFill>
                <a:srgbClr val="131F2B"/>
              </a:solidFill>
            </a:endParaRPr>
          </a:p>
          <a:p>
            <a:pPr marL="685800" marR="0" lvl="1" indent="0" algn="l" defTabSz="914400" rtl="0" eaLnBrk="1" fontAlgn="auto" latinLnBrk="0" hangingPunct="1">
              <a:lnSpc>
                <a:spcPct val="115000"/>
              </a:lnSpc>
              <a:spcBef>
                <a:spcPts val="500"/>
              </a:spcBef>
              <a:spcAft>
                <a:spcPts val="0"/>
              </a:spcAft>
              <a:buClrTx/>
              <a:buSzTx/>
              <a:buFont typeface="Arial" panose="020B0604020202020204" pitchFamily="34" charset="0"/>
              <a:buNone/>
              <a:tabLst/>
              <a:defRPr/>
            </a:pPr>
            <a:r>
              <a:rPr kumimoji="0" lang="en-US" sz="2300" b="1" i="0" u="none" strike="noStrike" kern="1200" cap="none" spc="0" normalizeH="0" baseline="0" noProof="0" dirty="0">
                <a:ln>
                  <a:noFill/>
                </a:ln>
                <a:solidFill>
                  <a:srgbClr val="131F2B"/>
                </a:solidFill>
                <a:effectLst/>
                <a:uLnTx/>
                <a:uFillTx/>
                <a:latin typeface="Calibri" panose="020F0502020204030204"/>
                <a:ea typeface="+mn-ea"/>
                <a:cs typeface="+mn-cs"/>
              </a:rPr>
              <a:t>Response</a:t>
            </a:r>
            <a:endParaRPr lang="en-US" sz="2300"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Dedicated ISS branded patrol vehicle operated by ISS, 7pm – 7am, 365 days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Responds to suspicious activity or incidents reported by residents.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000" dirty="0">
                <a:solidFill>
                  <a:srgbClr val="131F2B"/>
                </a:solidFill>
              </a:rPr>
              <a:t>Funded by the means of a minimum number of ISS contracted customers.</a:t>
            </a:r>
          </a:p>
          <a:p>
            <a:pPr marL="742950" indent="-514350">
              <a:lnSpc>
                <a:spcPct val="115000"/>
              </a:lnSpc>
            </a:pPr>
            <a:endParaRPr lang="en-GB" sz="1900" dirty="0">
              <a:solidFill>
                <a:srgbClr val="131F2B"/>
              </a:solidFill>
            </a:endParaRPr>
          </a:p>
          <a:p>
            <a:endParaRPr lang="en-ZA" sz="1900" dirty="0">
              <a:solidFill>
                <a:srgbClr val="131F2B"/>
              </a:solidFill>
            </a:endParaRPr>
          </a:p>
        </p:txBody>
      </p:sp>
      <p:sp>
        <p:nvSpPr>
          <p:cNvPr id="4" name="Slide Number Placeholder 3">
            <a:extLst>
              <a:ext uri="{FF2B5EF4-FFF2-40B4-BE49-F238E27FC236}">
                <a16:creationId xmlns:a16="http://schemas.microsoft.com/office/drawing/2014/main" id="{288A788B-DC42-431E-0F50-D1C6A37217B7}"/>
              </a:ext>
            </a:extLst>
          </p:cNvPr>
          <p:cNvSpPr>
            <a:spLocks noGrp="1"/>
          </p:cNvSpPr>
          <p:nvPr>
            <p:ph type="sldNum" sz="quarter" idx="12"/>
          </p:nvPr>
        </p:nvSpPr>
        <p:spPr/>
        <p:txBody>
          <a:bodyPr/>
          <a:lstStyle/>
          <a:p>
            <a:fld id="{D3A93B49-BF3B-4CCE-AE9A-E1CA90F63C7B}" type="slidenum">
              <a:rPr lang="en-ZA" smtClean="0"/>
              <a:t>16</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EB91244D-F121-72AC-F867-98FFB1575CC6}"/>
              </a:ext>
            </a:extLst>
          </p:cNvPr>
          <p:cNvPicPr>
            <a:picLocks noChangeAspect="1"/>
          </p:cNvPicPr>
          <p:nvPr/>
        </p:nvPicPr>
        <p:blipFill rotWithShape="1">
          <a:blip r:embed="rId5"/>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0C887845-5D01-A3E3-A115-DC3FA0B363D2}"/>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Tree>
    <p:extLst>
      <p:ext uri="{BB962C8B-B14F-4D97-AF65-F5344CB8AC3E}">
        <p14:creationId xmlns:p14="http://schemas.microsoft.com/office/powerpoint/2010/main" val="159926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D4DB-9CCE-7425-5F6E-B3BD23EF55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D1EBE-A0A6-EB21-9FDC-A712F76ABAE3}"/>
              </a:ext>
            </a:extLst>
          </p:cNvPr>
          <p:cNvSpPr>
            <a:spLocks noGrp="1"/>
          </p:cNvSpPr>
          <p:nvPr>
            <p:ph idx="1"/>
          </p:nvPr>
        </p:nvSpPr>
        <p:spPr>
          <a:xfrm>
            <a:off x="872836" y="1486957"/>
            <a:ext cx="10515600" cy="5061335"/>
          </a:xfrm>
        </p:spPr>
        <p:txBody>
          <a:bodyPr>
            <a:normAutofit lnSpcReduction="10000"/>
          </a:bodyPr>
          <a:lstStyle/>
          <a:p>
            <a:pPr marL="0" indent="0">
              <a:buNone/>
            </a:pPr>
            <a:r>
              <a:rPr lang="en-GB" sz="2400" b="1" dirty="0">
                <a:solidFill>
                  <a:srgbClr val="131F2B"/>
                </a:solidFill>
              </a:rPr>
              <a:t>Public Safety – Security Portfolio</a:t>
            </a:r>
          </a:p>
          <a:p>
            <a:pPr lvl="1" indent="0">
              <a:lnSpc>
                <a:spcPct val="115000"/>
              </a:lnSpc>
              <a:buNone/>
            </a:pPr>
            <a:endParaRPr lang="en-US" sz="2100"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Continuous oversight of monitoring equipment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Daily reporting &amp; assessment of cameras with control room</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Incidents reporting: to and from the Portfolio Director</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Collecting &amp; collating data from authorities and service providers</a:t>
            </a:r>
            <a:r>
              <a:rPr lang="en-US" sz="2100" dirty="0">
                <a:solidFill>
                  <a:schemeClr val="accent1">
                    <a:lumMod val="75000"/>
                  </a:schemeClr>
                </a:solidFill>
              </a:rPr>
              <a:t>*</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Monitor </a:t>
            </a:r>
            <a:r>
              <a:rPr lang="en-US" sz="2100" dirty="0" err="1">
                <a:solidFill>
                  <a:srgbClr val="131F2B"/>
                </a:solidFill>
              </a:rPr>
              <a:t>CoCT</a:t>
            </a:r>
            <a:r>
              <a:rPr lang="en-US" sz="2100" dirty="0">
                <a:solidFill>
                  <a:srgbClr val="131F2B"/>
                </a:solidFill>
              </a:rPr>
              <a:t> erfs for vagrants/ dwellings by all</a:t>
            </a:r>
            <a:endParaRPr lang="en-US" sz="2100" dirty="0">
              <a:solidFill>
                <a:schemeClr val="accent1">
                  <a:lumMod val="75000"/>
                </a:schemeClr>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Due diligence and assessment of service providers (PSIRA registered)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Board approval for implementation of CCTV infrastructure</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Registration and compliance of monitoring infrastructure with </a:t>
            </a:r>
            <a:r>
              <a:rPr lang="en-US" sz="2100" dirty="0" err="1">
                <a:solidFill>
                  <a:srgbClr val="131F2B"/>
                </a:solidFill>
              </a:rPr>
              <a:t>CoCT</a:t>
            </a:r>
            <a:endParaRPr lang="en-US" sz="2100" dirty="0">
              <a:solidFill>
                <a:srgbClr val="131F2B"/>
              </a:solidFill>
            </a:endParaRPr>
          </a:p>
          <a:p>
            <a:pPr lvl="1" indent="0">
              <a:lnSpc>
                <a:spcPct val="115000"/>
              </a:lnSpc>
              <a:buNone/>
            </a:pPr>
            <a:br>
              <a:rPr lang="en-US" sz="2100" dirty="0">
                <a:solidFill>
                  <a:srgbClr val="131F2B"/>
                </a:solidFill>
              </a:rPr>
            </a:br>
            <a:endParaRPr lang="en-US" sz="2100" dirty="0">
              <a:solidFill>
                <a:srgbClr val="131F2B"/>
              </a:solidFill>
            </a:endParaRPr>
          </a:p>
          <a:p>
            <a:pPr indent="0">
              <a:lnSpc>
                <a:spcPct val="115000"/>
              </a:lnSpc>
              <a:buNone/>
            </a:pPr>
            <a:endParaRPr lang="en-GB" sz="1900" dirty="0">
              <a:solidFill>
                <a:srgbClr val="131F2B"/>
              </a:solidFill>
            </a:endParaRPr>
          </a:p>
          <a:p>
            <a:endParaRPr lang="en-ZA" sz="1900" dirty="0">
              <a:solidFill>
                <a:srgbClr val="131F2B"/>
              </a:solidFill>
            </a:endParaRPr>
          </a:p>
        </p:txBody>
      </p:sp>
      <p:sp>
        <p:nvSpPr>
          <p:cNvPr id="4" name="Slide Number Placeholder 3">
            <a:extLst>
              <a:ext uri="{FF2B5EF4-FFF2-40B4-BE49-F238E27FC236}">
                <a16:creationId xmlns:a16="http://schemas.microsoft.com/office/drawing/2014/main" id="{1D30A6B3-D3C7-FBAE-3E71-BAA909A5CDCE}"/>
              </a:ext>
            </a:extLst>
          </p:cNvPr>
          <p:cNvSpPr>
            <a:spLocks noGrp="1"/>
          </p:cNvSpPr>
          <p:nvPr>
            <p:ph type="sldNum" sz="quarter" idx="12"/>
          </p:nvPr>
        </p:nvSpPr>
        <p:spPr/>
        <p:txBody>
          <a:bodyPr/>
          <a:lstStyle/>
          <a:p>
            <a:fld id="{D3A93B49-BF3B-4CCE-AE9A-E1CA90F63C7B}" type="slidenum">
              <a:rPr lang="en-ZA" smtClean="0"/>
              <a:t>17</a:t>
            </a:fld>
            <a:endParaRPr lang="en-ZA" dirty="0"/>
          </a:p>
        </p:txBody>
      </p:sp>
      <p:pic>
        <p:nvPicPr>
          <p:cNvPr id="5" name="Picture 4" descr="A blue logo with a lighthouse and a whale tail&#10;&#10;Description automatically generated">
            <a:extLst>
              <a:ext uri="{FF2B5EF4-FFF2-40B4-BE49-F238E27FC236}">
                <a16:creationId xmlns:a16="http://schemas.microsoft.com/office/drawing/2014/main" id="{7FE9C4B5-4AB7-1EFD-788F-046FF7FF1046}"/>
              </a:ext>
            </a:extLst>
          </p:cNvPr>
          <p:cNvPicPr>
            <a:picLocks noChangeAspect="1"/>
          </p:cNvPicPr>
          <p:nvPr/>
        </p:nvPicPr>
        <p:blipFill rotWithShape="1">
          <a:blip r:embed="rId5"/>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1CE28941-5706-AF6B-01E5-0D8D31BFA786}"/>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10" name="Content Placeholder 2">
            <a:extLst>
              <a:ext uri="{FF2B5EF4-FFF2-40B4-BE49-F238E27FC236}">
                <a16:creationId xmlns:a16="http://schemas.microsoft.com/office/drawing/2014/main" id="{FE4A0469-6F37-57A7-1875-88ED022395AC}"/>
              </a:ext>
            </a:extLst>
          </p:cNvPr>
          <p:cNvSpPr txBox="1">
            <a:spLocks/>
          </p:cNvSpPr>
          <p:nvPr/>
        </p:nvSpPr>
        <p:spPr>
          <a:xfrm>
            <a:off x="872836" y="6137064"/>
            <a:ext cx="10515600" cy="542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1" indent="-514350">
              <a:lnSpc>
                <a:spcPct val="115000"/>
              </a:lnSpc>
              <a:buBlip>
                <a:blip r:embed="rId6">
                  <a:extLst>
                    <a:ext uri="{96DAC541-7B7A-43D3-8B79-37D633B846F1}">
                      <asvg:svgBlip xmlns:asvg="http://schemas.microsoft.com/office/drawing/2016/SVG/main" r:embed="rId7"/>
                    </a:ext>
                  </a:extLst>
                </a:blip>
              </a:buBlip>
            </a:pPr>
            <a:r>
              <a:rPr lang="en-US" sz="2100" dirty="0">
                <a:solidFill>
                  <a:schemeClr val="accent1">
                    <a:lumMod val="75000"/>
                  </a:schemeClr>
                </a:solidFill>
              </a:rPr>
              <a:t>* SAPS no longer provides statistics, investigating other sources </a:t>
            </a:r>
          </a:p>
        </p:txBody>
      </p:sp>
    </p:spTree>
    <p:extLst>
      <p:ext uri="{BB962C8B-B14F-4D97-AF65-F5344CB8AC3E}">
        <p14:creationId xmlns:p14="http://schemas.microsoft.com/office/powerpoint/2010/main" val="328959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A3BF-8BA4-5265-101E-7965DC19B59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0C7B0E-9981-3F31-01A5-C4BF6F0E121D}"/>
              </a:ext>
            </a:extLst>
          </p:cNvPr>
          <p:cNvSpPr>
            <a:spLocks noGrp="1"/>
          </p:cNvSpPr>
          <p:nvPr>
            <p:ph type="sldNum" sz="quarter" idx="12"/>
          </p:nvPr>
        </p:nvSpPr>
        <p:spPr/>
        <p:txBody>
          <a:bodyPr/>
          <a:lstStyle/>
          <a:p>
            <a:fld id="{D3A93B49-BF3B-4CCE-AE9A-E1CA90F63C7B}" type="slidenum">
              <a:rPr lang="en-ZA" smtClean="0"/>
              <a:t>18</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B48DAB04-3644-0B61-D15B-F20D0E0A044B}"/>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E574A172-AF05-C969-38FE-75D3F894ADA7}"/>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7" name="Content Placeholder 2">
            <a:extLst>
              <a:ext uri="{FF2B5EF4-FFF2-40B4-BE49-F238E27FC236}">
                <a16:creationId xmlns:a16="http://schemas.microsoft.com/office/drawing/2014/main" id="{00C32B81-9460-AC48-C19C-FBC626036D9F}"/>
              </a:ext>
            </a:extLst>
          </p:cNvPr>
          <p:cNvSpPr>
            <a:spLocks noGrp="1"/>
          </p:cNvSpPr>
          <p:nvPr>
            <p:ph idx="1"/>
          </p:nvPr>
        </p:nvSpPr>
        <p:spPr>
          <a:xfrm>
            <a:off x="838200" y="1295015"/>
            <a:ext cx="10515600" cy="5061335"/>
          </a:xfrm>
        </p:spPr>
        <p:txBody>
          <a:bodyPr>
            <a:normAutofit/>
          </a:bodyPr>
          <a:lstStyle/>
          <a:p>
            <a:pPr marL="0" indent="0">
              <a:buNone/>
            </a:pPr>
            <a:r>
              <a:rPr lang="en-GB" sz="2400" b="1" dirty="0">
                <a:solidFill>
                  <a:srgbClr val="131F2B"/>
                </a:solidFill>
              </a:rPr>
              <a:t>Public Safety – Security Challenges</a:t>
            </a:r>
          </a:p>
          <a:p>
            <a:pPr marL="0" indent="0">
              <a:buNone/>
            </a:pPr>
            <a:endParaRPr lang="en-GB" sz="900" b="1" dirty="0">
              <a:solidFill>
                <a:srgbClr val="131F2B"/>
              </a:solidFill>
            </a:endParaRPr>
          </a:p>
          <a:p>
            <a:pPr marL="1200150" lvl="1" indent="-514350">
              <a:lnSpc>
                <a:spcPct val="115000"/>
              </a:lnSpc>
            </a:pPr>
            <a:r>
              <a:rPr lang="en-US" sz="2000" dirty="0">
                <a:solidFill>
                  <a:srgbClr val="131F2B"/>
                </a:solidFill>
              </a:rPr>
              <a:t>Passing of Mr. Manu </a:t>
            </a:r>
            <a:r>
              <a:rPr lang="en-US" sz="2000" dirty="0" err="1">
                <a:solidFill>
                  <a:srgbClr val="131F2B"/>
                </a:solidFill>
              </a:rPr>
              <a:t>Choudree</a:t>
            </a:r>
            <a:r>
              <a:rPr lang="en-US" sz="2000" dirty="0">
                <a:solidFill>
                  <a:srgbClr val="131F2B"/>
                </a:solidFill>
              </a:rPr>
              <a:t> of Mach1. Manu was instrumental to the success of the SK Security initiatives &amp; Southern Peninsular security network. </a:t>
            </a:r>
          </a:p>
          <a:p>
            <a:pPr lvl="1" indent="0">
              <a:lnSpc>
                <a:spcPct val="115000"/>
              </a:lnSpc>
              <a:buNone/>
            </a:pPr>
            <a:endParaRPr lang="en-US" sz="2000" dirty="0">
              <a:solidFill>
                <a:srgbClr val="131F2B"/>
              </a:solidFill>
            </a:endParaRPr>
          </a:p>
          <a:p>
            <a:pPr marL="1200150" lvl="1" indent="-514350">
              <a:lnSpc>
                <a:spcPct val="115000"/>
              </a:lnSpc>
            </a:pPr>
            <a:r>
              <a:rPr lang="en-US" sz="2000" dirty="0">
                <a:solidFill>
                  <a:srgbClr val="131F2B"/>
                </a:solidFill>
              </a:rPr>
              <a:t>Residents expect the ISS patrol car security personal to investigate potential threats on their properties although reaction security is with another security provider. </a:t>
            </a:r>
          </a:p>
          <a:p>
            <a:pPr marL="1200150" lvl="1" indent="-514350">
              <a:lnSpc>
                <a:spcPct val="115000"/>
              </a:lnSpc>
            </a:pPr>
            <a:r>
              <a:rPr lang="en-US" sz="2000" dirty="0">
                <a:solidFill>
                  <a:srgbClr val="131F2B"/>
                </a:solidFill>
              </a:rPr>
              <a:t>Residents need to </a:t>
            </a:r>
            <a:r>
              <a:rPr lang="en-US" sz="2000" dirty="0" err="1">
                <a:solidFill>
                  <a:srgbClr val="131F2B"/>
                </a:solidFill>
              </a:rPr>
              <a:t>prioritise</a:t>
            </a:r>
            <a:r>
              <a:rPr lang="en-US" sz="2000" dirty="0">
                <a:solidFill>
                  <a:srgbClr val="131F2B"/>
                </a:solidFill>
              </a:rPr>
              <a:t> their own property security &amp; not rely solely on the security service provider for comprehensive coverage. AND NEED TO ACTIVATE WORKING ALARMS</a:t>
            </a:r>
          </a:p>
          <a:p>
            <a:pPr marL="1200150" lvl="1" indent="-514350">
              <a:lnSpc>
                <a:spcPct val="115000"/>
              </a:lnSpc>
            </a:pPr>
            <a:r>
              <a:rPr lang="en-US" sz="2000" dirty="0">
                <a:solidFill>
                  <a:srgbClr val="131F2B"/>
                </a:solidFill>
              </a:rPr>
              <a:t>General increase in crime in Simon’s Town and surrounds</a:t>
            </a:r>
          </a:p>
          <a:p>
            <a:pPr marL="1200150" lvl="1" indent="-514350">
              <a:lnSpc>
                <a:spcPct val="115000"/>
              </a:lnSpc>
            </a:pPr>
            <a:r>
              <a:rPr lang="en-US" sz="2000" dirty="0">
                <a:solidFill>
                  <a:srgbClr val="131F2B"/>
                </a:solidFill>
              </a:rPr>
              <a:t>Bin pickers are deemed as a security threat. </a:t>
            </a:r>
          </a:p>
          <a:p>
            <a:pPr marL="1200150" lvl="1" indent="-514350">
              <a:lnSpc>
                <a:spcPct val="115000"/>
              </a:lnSpc>
            </a:pPr>
            <a:r>
              <a:rPr lang="en-US" sz="2000" dirty="0" err="1">
                <a:solidFill>
                  <a:srgbClr val="5B718F"/>
                </a:solidFill>
              </a:rPr>
              <a:t>Ithuba</a:t>
            </a:r>
            <a:r>
              <a:rPr lang="en-US" sz="2000" dirty="0">
                <a:solidFill>
                  <a:srgbClr val="5B718F"/>
                </a:solidFill>
              </a:rPr>
              <a:t> taking over from IMINI services to remain (updates in Q&amp;A)</a:t>
            </a:r>
          </a:p>
          <a:p>
            <a:pPr lvl="1" indent="0">
              <a:lnSpc>
                <a:spcPct val="115000"/>
              </a:lnSpc>
              <a:buNone/>
            </a:pPr>
            <a:endParaRPr lang="en-GB" sz="1900" dirty="0">
              <a:solidFill>
                <a:srgbClr val="131F2B"/>
              </a:solidFill>
            </a:endParaRPr>
          </a:p>
          <a:p>
            <a:pPr marL="742950" indent="-514350">
              <a:lnSpc>
                <a:spcPct val="115000"/>
              </a:lnSpc>
            </a:pPr>
            <a:endParaRPr lang="en-GB" sz="1900" dirty="0">
              <a:solidFill>
                <a:srgbClr val="131F2B"/>
              </a:solidFill>
            </a:endParaRPr>
          </a:p>
          <a:p>
            <a:endParaRPr lang="en-ZA" sz="1900" dirty="0">
              <a:solidFill>
                <a:srgbClr val="131F2B"/>
              </a:solidFill>
            </a:endParaRPr>
          </a:p>
        </p:txBody>
      </p:sp>
    </p:spTree>
    <p:extLst>
      <p:ext uri="{BB962C8B-B14F-4D97-AF65-F5344CB8AC3E}">
        <p14:creationId xmlns:p14="http://schemas.microsoft.com/office/powerpoint/2010/main" val="149051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D6C6-047A-582D-3445-E569E3EEC25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CE3EF-484C-FAD9-C044-4B194EB533A4}"/>
              </a:ext>
            </a:extLst>
          </p:cNvPr>
          <p:cNvSpPr>
            <a:spLocks noGrp="1"/>
          </p:cNvSpPr>
          <p:nvPr>
            <p:ph type="sldNum" sz="quarter" idx="12"/>
          </p:nvPr>
        </p:nvSpPr>
        <p:spPr/>
        <p:txBody>
          <a:bodyPr/>
          <a:lstStyle/>
          <a:p>
            <a:fld id="{D3A93B49-BF3B-4CCE-AE9A-E1CA90F63C7B}" type="slidenum">
              <a:rPr lang="en-ZA" smtClean="0"/>
              <a:t>19</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426A912E-58B0-3683-BB0F-074EED1C2143}"/>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AE74A72D-7060-FAF3-5496-2183FA453AC6}"/>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7" name="Content Placeholder 2">
            <a:extLst>
              <a:ext uri="{FF2B5EF4-FFF2-40B4-BE49-F238E27FC236}">
                <a16:creationId xmlns:a16="http://schemas.microsoft.com/office/drawing/2014/main" id="{2F0C26A0-D031-8A92-6F48-5FD765224455}"/>
              </a:ext>
            </a:extLst>
          </p:cNvPr>
          <p:cNvSpPr>
            <a:spLocks noGrp="1"/>
          </p:cNvSpPr>
          <p:nvPr>
            <p:ph idx="1"/>
          </p:nvPr>
        </p:nvSpPr>
        <p:spPr>
          <a:xfrm>
            <a:off x="872836" y="1486957"/>
            <a:ext cx="10515600" cy="5061335"/>
          </a:xfrm>
        </p:spPr>
        <p:txBody>
          <a:bodyPr>
            <a:normAutofit fontScale="92500" lnSpcReduction="20000"/>
          </a:bodyPr>
          <a:lstStyle/>
          <a:p>
            <a:pPr marL="0" indent="0">
              <a:buNone/>
            </a:pPr>
            <a:r>
              <a:rPr lang="en-GB" sz="2600" b="1" dirty="0">
                <a:solidFill>
                  <a:srgbClr val="131F2B"/>
                </a:solidFill>
              </a:rPr>
              <a:t>Public Safety – Fire</a:t>
            </a:r>
          </a:p>
          <a:p>
            <a:pPr marL="0" indent="0">
              <a:buNone/>
            </a:pPr>
            <a:endParaRPr lang="en-GB" sz="2400" b="1"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Using Fire Risk Assessment &amp;  drone footage as the basis to develop strategy and management plan – In Progress.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development of a Fire Committee to focus on Fire Risks and Preparation</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03/9/24 Vulcan Wildfire Risk Presentation to property owners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provide information on fire preparedness through a series of Fire Readiness Communications sent to property owners by email and SKCID News WhatsApp group</a:t>
            </a:r>
          </a:p>
          <a:p>
            <a:pPr marL="1200150" lvl="1" indent="-514350">
              <a:lnSpc>
                <a:spcPct val="115000"/>
              </a:lnSpc>
              <a:buBlip>
                <a:blip r:embed="rId3">
                  <a:extLst>
                    <a:ext uri="{96DAC541-7B7A-43D3-8B79-37D633B846F1}">
                      <asvg:svgBlip xmlns:asvg="http://schemas.microsoft.com/office/drawing/2016/SVG/main" r:embed="rId4"/>
                    </a:ext>
                  </a:extLst>
                </a:blip>
              </a:buBlip>
            </a:pPr>
            <a:endParaRPr lang="en-US" sz="2100" dirty="0">
              <a:solidFill>
                <a:srgbClr val="131F2B"/>
              </a:solidFill>
            </a:endParaRP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Engage stakeholders regarding the non-compliance of firebreaks and removal of alien vegetation</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err="1">
                <a:solidFill>
                  <a:srgbClr val="131F2B"/>
                </a:solidFill>
              </a:rPr>
              <a:t>SANavy</a:t>
            </a:r>
            <a:r>
              <a:rPr lang="en-US" sz="2100" dirty="0">
                <a:solidFill>
                  <a:srgbClr val="131F2B"/>
                </a:solidFill>
              </a:rPr>
              <a:t> have cleared land of aliens and cut back firebreaks. </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err="1">
                <a:solidFill>
                  <a:srgbClr val="131F2B"/>
                </a:solidFill>
              </a:rPr>
              <a:t>CoCT</a:t>
            </a:r>
            <a:r>
              <a:rPr lang="en-US" sz="2100" dirty="0">
                <a:solidFill>
                  <a:srgbClr val="131F2B"/>
                </a:solidFill>
              </a:rPr>
              <a:t> have cleared 13 City owned erfs</a:t>
            </a:r>
          </a:p>
          <a:p>
            <a:pPr marL="1200150" lvl="1" indent="-514350">
              <a:lnSpc>
                <a:spcPct val="115000"/>
              </a:lnSpc>
              <a:buBlip>
                <a:blip r:embed="rId3">
                  <a:extLst>
                    <a:ext uri="{96DAC541-7B7A-43D3-8B79-37D633B846F1}">
                      <asvg:svgBlip xmlns:asvg="http://schemas.microsoft.com/office/drawing/2016/SVG/main" r:embed="rId4"/>
                    </a:ext>
                  </a:extLst>
                </a:blip>
              </a:buBlip>
            </a:pPr>
            <a:r>
              <a:rPr lang="en-US" sz="2100" dirty="0">
                <a:solidFill>
                  <a:srgbClr val="131F2B"/>
                </a:solidFill>
              </a:rPr>
              <a:t>16 privately owned stands were cleared</a:t>
            </a:r>
          </a:p>
          <a:p>
            <a:pPr marL="1200150" lvl="1" indent="-514350">
              <a:lnSpc>
                <a:spcPct val="115000"/>
              </a:lnSpc>
              <a:buBlip>
                <a:blip r:embed="rId5">
                  <a:extLst>
                    <a:ext uri="{96DAC541-7B7A-43D3-8B79-37D633B846F1}">
                      <asvg:svgBlip xmlns:asvg="http://schemas.microsoft.com/office/drawing/2016/SVG/main" r:embed="rId6"/>
                    </a:ext>
                  </a:extLst>
                </a:blip>
              </a:buBlip>
            </a:pPr>
            <a:r>
              <a:rPr lang="en-US" sz="2100" dirty="0">
                <a:solidFill>
                  <a:srgbClr val="131F2B"/>
                </a:solidFill>
              </a:rPr>
              <a:t>SANParks fire break compliance, firebreak &amp; alien </a:t>
            </a:r>
            <a:r>
              <a:rPr lang="en-US" sz="2100" dirty="0" err="1">
                <a:solidFill>
                  <a:srgbClr val="131F2B"/>
                </a:solidFill>
              </a:rPr>
              <a:t>vegitation</a:t>
            </a:r>
            <a:r>
              <a:rPr lang="en-US" sz="2100" dirty="0">
                <a:solidFill>
                  <a:srgbClr val="131F2B"/>
                </a:solidFill>
              </a:rPr>
              <a:t> still to be cleared</a:t>
            </a:r>
          </a:p>
          <a:p>
            <a:pPr lvl="1" indent="0">
              <a:lnSpc>
                <a:spcPct val="115000"/>
              </a:lnSpc>
              <a:buNone/>
            </a:pPr>
            <a:endParaRPr lang="en-GB" sz="1900" dirty="0">
              <a:solidFill>
                <a:srgbClr val="131F2B"/>
              </a:solidFill>
            </a:endParaRPr>
          </a:p>
          <a:p>
            <a:pPr marL="742950" indent="-514350">
              <a:lnSpc>
                <a:spcPct val="115000"/>
              </a:lnSpc>
            </a:pPr>
            <a:endParaRPr lang="en-GB" sz="1900" dirty="0">
              <a:solidFill>
                <a:srgbClr val="131F2B"/>
              </a:solidFill>
            </a:endParaRPr>
          </a:p>
          <a:p>
            <a:endParaRPr lang="en-ZA" sz="1900" dirty="0">
              <a:solidFill>
                <a:srgbClr val="131F2B"/>
              </a:solidFill>
            </a:endParaRPr>
          </a:p>
        </p:txBody>
      </p:sp>
    </p:spTree>
    <p:extLst>
      <p:ext uri="{BB962C8B-B14F-4D97-AF65-F5344CB8AC3E}">
        <p14:creationId xmlns:p14="http://schemas.microsoft.com/office/powerpoint/2010/main" val="13233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BB0D87-D1E7-BA05-0EAE-EAFA0D39F8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3AC05D6-1B28-3CCC-4F09-126FC1160A85}"/>
              </a:ext>
            </a:extLst>
          </p:cNvPr>
          <p:cNvSpPr txBox="1"/>
          <p:nvPr/>
        </p:nvSpPr>
        <p:spPr>
          <a:xfrm>
            <a:off x="1426042" y="2772070"/>
            <a:ext cx="4076180"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1. Registration</a:t>
            </a:r>
            <a:endParaRPr lang="en-US" sz="2800" dirty="0">
              <a:solidFill>
                <a:schemeClr val="bg1"/>
              </a:solidFill>
            </a:endParaRPr>
          </a:p>
        </p:txBody>
      </p:sp>
    </p:spTree>
    <p:extLst>
      <p:ext uri="{BB962C8B-B14F-4D97-AF65-F5344CB8AC3E}">
        <p14:creationId xmlns:p14="http://schemas.microsoft.com/office/powerpoint/2010/main" val="3348540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5AD1-E31A-A816-B9BF-597095BB969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DDC1A0-A0B8-684B-E6D2-E9BF0FB9148B}"/>
              </a:ext>
            </a:extLst>
          </p:cNvPr>
          <p:cNvSpPr>
            <a:spLocks noGrp="1"/>
          </p:cNvSpPr>
          <p:nvPr>
            <p:ph type="sldNum" sz="quarter" idx="12"/>
          </p:nvPr>
        </p:nvSpPr>
        <p:spPr/>
        <p:txBody>
          <a:bodyPr/>
          <a:lstStyle/>
          <a:p>
            <a:fld id="{D3A93B49-BF3B-4CCE-AE9A-E1CA90F63C7B}" type="slidenum">
              <a:rPr lang="en-ZA" smtClean="0"/>
              <a:t>20</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4CC9FCC6-1DB0-2F4B-AFDB-C2A6EF04D958}"/>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857559DA-172F-FA64-5B9E-DB8FE4AA1993}"/>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7" name="Content Placeholder 2">
            <a:extLst>
              <a:ext uri="{FF2B5EF4-FFF2-40B4-BE49-F238E27FC236}">
                <a16:creationId xmlns:a16="http://schemas.microsoft.com/office/drawing/2014/main" id="{319FB1DC-04D8-8C4B-382F-C6EA8931AEA4}"/>
              </a:ext>
            </a:extLst>
          </p:cNvPr>
          <p:cNvSpPr>
            <a:spLocks noGrp="1"/>
          </p:cNvSpPr>
          <p:nvPr>
            <p:ph idx="1"/>
          </p:nvPr>
        </p:nvSpPr>
        <p:spPr>
          <a:xfrm>
            <a:off x="872836" y="1486958"/>
            <a:ext cx="10515600" cy="2567458"/>
          </a:xfrm>
        </p:spPr>
        <p:txBody>
          <a:bodyPr>
            <a:normAutofit/>
          </a:bodyPr>
          <a:lstStyle/>
          <a:p>
            <a:pPr marL="0" indent="0">
              <a:buNone/>
            </a:pPr>
            <a:r>
              <a:rPr lang="en-GB" sz="2400" b="1" dirty="0">
                <a:solidFill>
                  <a:srgbClr val="131F2B"/>
                </a:solidFill>
              </a:rPr>
              <a:t>Public Safety – Fire Portfolio</a:t>
            </a:r>
          </a:p>
          <a:p>
            <a:pPr marL="1200150" lvl="1" indent="-514350">
              <a:lnSpc>
                <a:spcPct val="100000"/>
              </a:lnSpc>
              <a:buBlip>
                <a:blip r:embed="rId3">
                  <a:extLst>
                    <a:ext uri="{96DAC541-7B7A-43D3-8B79-37D633B846F1}">
                      <asvg:svgBlip xmlns:asvg="http://schemas.microsoft.com/office/drawing/2016/SVG/main" r:embed="rId4"/>
                    </a:ext>
                  </a:extLst>
                </a:blip>
              </a:buBlip>
            </a:pPr>
            <a:r>
              <a:rPr lang="en-US" sz="2100" dirty="0">
                <a:solidFill>
                  <a:srgbClr val="131F2B"/>
                </a:solidFill>
              </a:rPr>
              <a:t> member of CPFA</a:t>
            </a:r>
          </a:p>
          <a:p>
            <a:pPr marL="1200150" lvl="1" indent="-514350">
              <a:lnSpc>
                <a:spcPct val="100000"/>
              </a:lnSpc>
              <a:buBlip>
                <a:blip r:embed="rId3">
                  <a:extLst>
                    <a:ext uri="{96DAC541-7B7A-43D3-8B79-37D633B846F1}">
                      <asvg:svgBlip xmlns:asvg="http://schemas.microsoft.com/office/drawing/2016/SVG/main" r:embed="rId4"/>
                    </a:ext>
                  </a:extLst>
                </a:blip>
              </a:buBlip>
            </a:pPr>
            <a:r>
              <a:rPr lang="en-US" sz="2100" dirty="0">
                <a:solidFill>
                  <a:srgbClr val="131F2B"/>
                </a:solidFill>
              </a:rPr>
              <a:t>quarterly audit of hydrants completed, and issues logged as C3’s</a:t>
            </a:r>
          </a:p>
          <a:p>
            <a:pPr marL="1200150" lvl="1" indent="-514350">
              <a:lnSpc>
                <a:spcPct val="100000"/>
              </a:lnSpc>
              <a:buBlip>
                <a:blip r:embed="rId3">
                  <a:extLst>
                    <a:ext uri="{96DAC541-7B7A-43D3-8B79-37D633B846F1}">
                      <asvg:svgBlip xmlns:asvg="http://schemas.microsoft.com/office/drawing/2016/SVG/main" r:embed="rId4"/>
                    </a:ext>
                  </a:extLst>
                </a:blip>
              </a:buBlip>
            </a:pPr>
            <a:r>
              <a:rPr lang="en-US" sz="2100" dirty="0">
                <a:solidFill>
                  <a:srgbClr val="131F2B"/>
                </a:solidFill>
              </a:rPr>
              <a:t>fire Equipment tested annually and working</a:t>
            </a:r>
          </a:p>
          <a:p>
            <a:pPr marL="1200150" lvl="1" indent="-514350">
              <a:lnSpc>
                <a:spcPct val="100000"/>
              </a:lnSpc>
              <a:buBlip>
                <a:blip r:embed="rId3">
                  <a:extLst>
                    <a:ext uri="{96DAC541-7B7A-43D3-8B79-37D633B846F1}">
                      <asvg:svgBlip xmlns:asvg="http://schemas.microsoft.com/office/drawing/2016/SVG/main" r:embed="rId4"/>
                    </a:ext>
                  </a:extLst>
                </a:blip>
              </a:buBlip>
            </a:pPr>
            <a:r>
              <a:rPr lang="en-US" sz="2100" dirty="0">
                <a:solidFill>
                  <a:srgbClr val="131F2B"/>
                </a:solidFill>
              </a:rPr>
              <a:t>fire Equipment training held on 23/11/2024, attended by 20 property owners </a:t>
            </a:r>
            <a:endParaRPr lang="en-GB" sz="1900" dirty="0">
              <a:solidFill>
                <a:srgbClr val="131F2B"/>
              </a:solidFill>
            </a:endParaRPr>
          </a:p>
          <a:p>
            <a:pPr marL="742950" indent="-514350">
              <a:lnSpc>
                <a:spcPct val="100000"/>
              </a:lnSpc>
            </a:pPr>
            <a:endParaRPr lang="en-GB" sz="1900" dirty="0">
              <a:solidFill>
                <a:srgbClr val="131F2B"/>
              </a:solidFill>
            </a:endParaRPr>
          </a:p>
          <a:p>
            <a:endParaRPr lang="en-ZA" sz="1900" dirty="0">
              <a:solidFill>
                <a:srgbClr val="131F2B"/>
              </a:solidFill>
            </a:endParaRPr>
          </a:p>
        </p:txBody>
      </p:sp>
      <p:sp>
        <p:nvSpPr>
          <p:cNvPr id="2" name="Content Placeholder 2">
            <a:extLst>
              <a:ext uri="{FF2B5EF4-FFF2-40B4-BE49-F238E27FC236}">
                <a16:creationId xmlns:a16="http://schemas.microsoft.com/office/drawing/2014/main" id="{E5C09573-6370-5877-7351-F4785070F825}"/>
              </a:ext>
            </a:extLst>
          </p:cNvPr>
          <p:cNvSpPr txBox="1">
            <a:spLocks/>
          </p:cNvSpPr>
          <p:nvPr/>
        </p:nvSpPr>
        <p:spPr>
          <a:xfrm>
            <a:off x="872836" y="4178400"/>
            <a:ext cx="10515600" cy="2567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131F2B"/>
                </a:solidFill>
              </a:rPr>
              <a:t>Challenges</a:t>
            </a:r>
          </a:p>
          <a:p>
            <a:pPr marL="1200150" lvl="1" indent="-514350">
              <a:lnSpc>
                <a:spcPct val="100000"/>
              </a:lnSpc>
              <a:buBlip>
                <a:blip r:embed="rId5">
                  <a:extLst>
                    <a:ext uri="{96DAC541-7B7A-43D3-8B79-37D633B846F1}">
                      <asvg:svgBlip xmlns:asvg="http://schemas.microsoft.com/office/drawing/2016/SVG/main" r:embed="rId6"/>
                    </a:ext>
                  </a:extLst>
                </a:blip>
              </a:buBlip>
            </a:pPr>
            <a:r>
              <a:rPr lang="en-US" sz="2100" dirty="0">
                <a:solidFill>
                  <a:srgbClr val="131F2B"/>
                </a:solidFill>
              </a:rPr>
              <a:t>slow response &amp; lack of commitment from public stakeholders: the non clearance of the aliens and firebreaks.</a:t>
            </a:r>
          </a:p>
          <a:p>
            <a:pPr marL="1200150" lvl="1" indent="-514350">
              <a:lnSpc>
                <a:spcPct val="100000"/>
              </a:lnSpc>
              <a:buBlip>
                <a:blip r:embed="rId5">
                  <a:extLst>
                    <a:ext uri="{96DAC541-7B7A-43D3-8B79-37D633B846F1}">
                      <asvg:svgBlip xmlns:asvg="http://schemas.microsoft.com/office/drawing/2016/SVG/main" r:embed="rId6"/>
                    </a:ext>
                  </a:extLst>
                </a:blip>
              </a:buBlip>
            </a:pPr>
            <a:r>
              <a:rPr lang="en-US" sz="2100" dirty="0">
                <a:solidFill>
                  <a:srgbClr val="131F2B"/>
                </a:solidFill>
              </a:rPr>
              <a:t>residents want to keep gardens which have overgrown into fire break</a:t>
            </a:r>
          </a:p>
          <a:p>
            <a:endParaRPr lang="en-ZA" sz="1900" dirty="0">
              <a:solidFill>
                <a:srgbClr val="131F2B"/>
              </a:solidFill>
            </a:endParaRPr>
          </a:p>
        </p:txBody>
      </p:sp>
    </p:spTree>
    <p:extLst>
      <p:ext uri="{BB962C8B-B14F-4D97-AF65-F5344CB8AC3E}">
        <p14:creationId xmlns:p14="http://schemas.microsoft.com/office/powerpoint/2010/main" val="3127827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2DAF2-7E46-9BF8-C662-CDC1DB5ED7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ABAD70-0CAB-6546-47DB-0E3A4716E261}"/>
              </a:ext>
            </a:extLst>
          </p:cNvPr>
          <p:cNvSpPr>
            <a:spLocks noGrp="1"/>
          </p:cNvSpPr>
          <p:nvPr>
            <p:ph type="sldNum" sz="quarter" idx="12"/>
          </p:nvPr>
        </p:nvSpPr>
        <p:spPr/>
        <p:txBody>
          <a:bodyPr/>
          <a:lstStyle/>
          <a:p>
            <a:fld id="{D3A93B49-BF3B-4CCE-AE9A-E1CA90F63C7B}" type="slidenum">
              <a:rPr lang="en-ZA" smtClean="0"/>
              <a:t>21</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B9DD0BAC-639A-95F1-4AD4-8394AE275B96}"/>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81CF0391-B880-1413-6550-34FDC30F95C1}"/>
              </a:ext>
            </a:extLst>
          </p:cNvPr>
          <p:cNvSpPr txBox="1"/>
          <p:nvPr/>
        </p:nvSpPr>
        <p:spPr>
          <a:xfrm>
            <a:off x="796386" y="558721"/>
            <a:ext cx="4634025" cy="584775"/>
          </a:xfrm>
          <a:prstGeom prst="rect">
            <a:avLst/>
          </a:prstGeom>
          <a:noFill/>
          <a:effectLst/>
        </p:spPr>
        <p:txBody>
          <a:bodyPr wrap="none" rtlCol="0">
            <a:spAutoFit/>
          </a:bodyPr>
          <a:lstStyle/>
          <a:p>
            <a:r>
              <a:rPr lang="en-US" sz="3200" dirty="0">
                <a:solidFill>
                  <a:srgbClr val="465467"/>
                </a:solidFill>
              </a:rPr>
              <a:t>6. Feedback on Operations</a:t>
            </a:r>
          </a:p>
        </p:txBody>
      </p:sp>
      <p:sp>
        <p:nvSpPr>
          <p:cNvPr id="7" name="Content Placeholder 2">
            <a:extLst>
              <a:ext uri="{FF2B5EF4-FFF2-40B4-BE49-F238E27FC236}">
                <a16:creationId xmlns:a16="http://schemas.microsoft.com/office/drawing/2014/main" id="{D000A540-F422-4D8C-ED12-8815427DC81F}"/>
              </a:ext>
            </a:extLst>
          </p:cNvPr>
          <p:cNvSpPr>
            <a:spLocks noGrp="1"/>
          </p:cNvSpPr>
          <p:nvPr>
            <p:ph idx="1"/>
          </p:nvPr>
        </p:nvSpPr>
        <p:spPr>
          <a:xfrm>
            <a:off x="872836" y="1486958"/>
            <a:ext cx="10515600" cy="2557010"/>
          </a:xfrm>
        </p:spPr>
        <p:txBody>
          <a:bodyPr>
            <a:normAutofit/>
          </a:bodyPr>
          <a:lstStyle/>
          <a:p>
            <a:pPr marL="0" indent="0">
              <a:buNone/>
            </a:pPr>
            <a:r>
              <a:rPr lang="en-GB" sz="2400" b="1" dirty="0">
                <a:solidFill>
                  <a:srgbClr val="131F2B"/>
                </a:solidFill>
              </a:rPr>
              <a:t>Environmental Maintenance &amp; Cleansing</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Seasonal and rotation plan in place</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Engaged the services of a contract Gardener one day a week:</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Weeding, watering and maintaining gardens</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Clearing debris &amp; overgrowth from the roads, pavements &amp; fire hydrants </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Set up of volunteer gardening team</a:t>
            </a:r>
          </a:p>
          <a:p>
            <a:pPr marL="1200150" lvl="1" indent="-514350">
              <a:lnSpc>
                <a:spcPct val="100000"/>
              </a:lnSpc>
              <a:buBlip>
                <a:blip r:embed="rId4">
                  <a:extLst>
                    <a:ext uri="{96DAC541-7B7A-43D3-8B79-37D633B846F1}">
                      <asvg:svgBlip xmlns:asvg="http://schemas.microsoft.com/office/drawing/2016/SVG/main" r:embed="rId5"/>
                    </a:ext>
                  </a:extLst>
                </a:blip>
              </a:buBlip>
            </a:pPr>
            <a:r>
              <a:rPr lang="en-US" sz="1900" dirty="0">
                <a:solidFill>
                  <a:srgbClr val="131F2B"/>
                </a:solidFill>
              </a:rPr>
              <a:t>Use of mountain water to water gardens.</a:t>
            </a:r>
          </a:p>
          <a:p>
            <a:pPr marL="1200150" lvl="1" indent="-514350">
              <a:lnSpc>
                <a:spcPct val="100000"/>
              </a:lnSpc>
              <a:buBlip>
                <a:blip r:embed="rId4">
                  <a:extLst>
                    <a:ext uri="{96DAC541-7B7A-43D3-8B79-37D633B846F1}">
                      <asvg:svgBlip xmlns:asvg="http://schemas.microsoft.com/office/drawing/2016/SVG/main" r:embed="rId5"/>
                    </a:ext>
                  </a:extLst>
                </a:blip>
              </a:buBlip>
            </a:pPr>
            <a:endParaRPr lang="en-US" sz="1900" dirty="0">
              <a:solidFill>
                <a:srgbClr val="131F2B"/>
              </a:solidFill>
            </a:endParaRPr>
          </a:p>
          <a:p>
            <a:pPr marL="742950" indent="-514350">
              <a:lnSpc>
                <a:spcPct val="100000"/>
              </a:lnSpc>
            </a:pPr>
            <a:endParaRPr lang="en-GB" sz="1900" dirty="0">
              <a:solidFill>
                <a:srgbClr val="131F2B"/>
              </a:solidFill>
            </a:endParaRPr>
          </a:p>
          <a:p>
            <a:endParaRPr lang="en-ZA" sz="1900" dirty="0">
              <a:solidFill>
                <a:srgbClr val="131F2B"/>
              </a:solidFill>
            </a:endParaRPr>
          </a:p>
        </p:txBody>
      </p:sp>
      <p:sp>
        <p:nvSpPr>
          <p:cNvPr id="2" name="Content Placeholder 2">
            <a:extLst>
              <a:ext uri="{FF2B5EF4-FFF2-40B4-BE49-F238E27FC236}">
                <a16:creationId xmlns:a16="http://schemas.microsoft.com/office/drawing/2014/main" id="{BC93F4E0-D46E-E1ED-8BF9-B54BBA21B834}"/>
              </a:ext>
            </a:extLst>
          </p:cNvPr>
          <p:cNvSpPr txBox="1">
            <a:spLocks/>
          </p:cNvSpPr>
          <p:nvPr/>
        </p:nvSpPr>
        <p:spPr>
          <a:xfrm>
            <a:off x="796386" y="4459894"/>
            <a:ext cx="10515600" cy="1480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1" indent="-514350">
              <a:lnSpc>
                <a:spcPct val="100000"/>
              </a:lnSpc>
              <a:buFont typeface="Arial" panose="020B0604020202020204" pitchFamily="34" charset="0"/>
              <a:buBlip>
                <a:blip r:embed="rId4">
                  <a:extLst>
                    <a:ext uri="{96DAC541-7B7A-43D3-8B79-37D633B846F1}">
                      <asvg:svgBlip xmlns:asvg="http://schemas.microsoft.com/office/drawing/2016/SVG/main" r:embed="rId5"/>
                    </a:ext>
                  </a:extLst>
                </a:blip>
              </a:buBlip>
            </a:pPr>
            <a:r>
              <a:rPr lang="en-US" sz="1900" dirty="0">
                <a:solidFill>
                  <a:srgbClr val="131F2B"/>
                </a:solidFill>
              </a:rPr>
              <a:t>Over 40 C3 service requests logged</a:t>
            </a:r>
            <a:br>
              <a:rPr lang="en-US" sz="1900" dirty="0">
                <a:solidFill>
                  <a:srgbClr val="131F2B"/>
                </a:solidFill>
              </a:rPr>
            </a:br>
            <a:r>
              <a:rPr lang="en-US" sz="1900" dirty="0">
                <a:solidFill>
                  <a:srgbClr val="5B718F"/>
                </a:solidFill>
              </a:rPr>
              <a:t>including covering potholes, flooding, Erf clearance, alien vegetation, streetlights, water pressure, road damage, burst pipes, leaking hydrants &amp; fallen trees</a:t>
            </a:r>
          </a:p>
          <a:p>
            <a:pPr marL="742950" indent="-514350">
              <a:lnSpc>
                <a:spcPct val="100000"/>
              </a:lnSpc>
            </a:pPr>
            <a:endParaRPr lang="en-GB" sz="1900" dirty="0">
              <a:solidFill>
                <a:srgbClr val="131F2B"/>
              </a:solidFill>
            </a:endParaRPr>
          </a:p>
          <a:p>
            <a:endParaRPr lang="en-ZA" sz="1900" dirty="0">
              <a:solidFill>
                <a:srgbClr val="131F2B"/>
              </a:solidFill>
            </a:endParaRPr>
          </a:p>
        </p:txBody>
      </p:sp>
      <p:sp>
        <p:nvSpPr>
          <p:cNvPr id="11" name="TextBox 10">
            <a:extLst>
              <a:ext uri="{FF2B5EF4-FFF2-40B4-BE49-F238E27FC236}">
                <a16:creationId xmlns:a16="http://schemas.microsoft.com/office/drawing/2014/main" id="{4BCA9825-4D8D-A001-B5D7-396F04707B49}"/>
              </a:ext>
            </a:extLst>
          </p:cNvPr>
          <p:cNvSpPr txBox="1"/>
          <p:nvPr/>
        </p:nvSpPr>
        <p:spPr>
          <a:xfrm>
            <a:off x="5296740" y="5724980"/>
            <a:ext cx="6098874" cy="430887"/>
          </a:xfrm>
          <a:prstGeom prst="rect">
            <a:avLst/>
          </a:prstGeom>
          <a:noFill/>
        </p:spPr>
        <p:txBody>
          <a:bodyPr wrap="square">
            <a:spAutoFit/>
          </a:bodyPr>
          <a:lstStyle/>
          <a:p>
            <a:pPr lvl="0" algn="r">
              <a:defRPr/>
            </a:pPr>
            <a:r>
              <a:rPr lang="en-US" sz="2200" dirty="0">
                <a:solidFill>
                  <a:schemeClr val="accent1">
                    <a:lumMod val="75000"/>
                  </a:schemeClr>
                </a:solidFill>
              </a:rPr>
              <a:t>Big Thanks to Lorraine &amp; volunteers!</a:t>
            </a:r>
          </a:p>
        </p:txBody>
      </p:sp>
    </p:spTree>
    <p:extLst>
      <p:ext uri="{BB962C8B-B14F-4D97-AF65-F5344CB8AC3E}">
        <p14:creationId xmlns:p14="http://schemas.microsoft.com/office/powerpoint/2010/main" val="3877576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F4FA234-87D9-F58E-6BCC-1D3C017634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F37C4D-A33D-12D7-8D67-22AE2BCE5EA7}"/>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3" name="TextBox 2">
            <a:extLst>
              <a:ext uri="{FF2B5EF4-FFF2-40B4-BE49-F238E27FC236}">
                <a16:creationId xmlns:a16="http://schemas.microsoft.com/office/drawing/2014/main" id="{31383A29-201F-57CB-04C5-BC332025956C}"/>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chemeClr val="bg1"/>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chemeClr val="bg1"/>
                </a:solidFill>
                <a:cs typeface="Arial"/>
              </a:rPr>
              <a:t>Noting of Audited Financial Statements</a:t>
            </a:r>
            <a:endParaRPr lang="en-US" sz="2800" dirty="0">
              <a:solidFill>
                <a:schemeClr val="bg1"/>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Surplus funds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Election of Board</a:t>
            </a:r>
          </a:p>
        </p:txBody>
      </p:sp>
    </p:spTree>
    <p:extLst>
      <p:ext uri="{BB962C8B-B14F-4D97-AF65-F5344CB8AC3E}">
        <p14:creationId xmlns:p14="http://schemas.microsoft.com/office/powerpoint/2010/main" val="1364688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9FA4-C900-D3F3-7B1A-2975B59D63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EE266D-759D-CFBA-3EFB-68960C5D278E}"/>
              </a:ext>
            </a:extLst>
          </p:cNvPr>
          <p:cNvSpPr>
            <a:spLocks noGrp="1"/>
          </p:cNvSpPr>
          <p:nvPr>
            <p:ph type="sldNum" sz="quarter" idx="12"/>
          </p:nvPr>
        </p:nvSpPr>
        <p:spPr/>
        <p:txBody>
          <a:bodyPr/>
          <a:lstStyle/>
          <a:p>
            <a:fld id="{D3A93B49-BF3B-4CCE-AE9A-E1CA90F63C7B}" type="slidenum">
              <a:rPr lang="en-ZA" smtClean="0"/>
              <a:t>23</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FD19F63F-2F02-D19B-FE51-0E7E6560C794}"/>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80C4E492-BAEB-5C1D-B1DF-4942CE820590}"/>
              </a:ext>
            </a:extLst>
          </p:cNvPr>
          <p:cNvSpPr txBox="1"/>
          <p:nvPr/>
        </p:nvSpPr>
        <p:spPr>
          <a:xfrm>
            <a:off x="796386" y="558721"/>
            <a:ext cx="5747086" cy="584775"/>
          </a:xfrm>
          <a:prstGeom prst="rect">
            <a:avLst/>
          </a:prstGeom>
          <a:noFill/>
          <a:effectLst/>
        </p:spPr>
        <p:txBody>
          <a:bodyPr wrap="none" rtlCol="0">
            <a:spAutoFit/>
          </a:bodyPr>
          <a:lstStyle/>
          <a:p>
            <a:r>
              <a:rPr lang="en-US" sz="3200" dirty="0">
                <a:solidFill>
                  <a:srgbClr val="465467"/>
                </a:solidFill>
              </a:rPr>
              <a:t>2024/25 Financials &amp; Compliance</a:t>
            </a:r>
          </a:p>
        </p:txBody>
      </p:sp>
      <p:sp>
        <p:nvSpPr>
          <p:cNvPr id="14" name="Content Placeholder 2">
            <a:extLst>
              <a:ext uri="{FF2B5EF4-FFF2-40B4-BE49-F238E27FC236}">
                <a16:creationId xmlns:a16="http://schemas.microsoft.com/office/drawing/2014/main" id="{58D29F40-CE54-FEF4-46B3-7D90373469DD}"/>
              </a:ext>
            </a:extLst>
          </p:cNvPr>
          <p:cNvSpPr>
            <a:spLocks noGrp="1"/>
          </p:cNvSpPr>
          <p:nvPr>
            <p:ph idx="1"/>
          </p:nvPr>
        </p:nvSpPr>
        <p:spPr>
          <a:xfrm>
            <a:off x="872836" y="2004542"/>
            <a:ext cx="10515600" cy="4351807"/>
          </a:xfrm>
        </p:spPr>
        <p:txBody>
          <a:bodyPr>
            <a:normAutofit fontScale="92500" lnSpcReduction="20000"/>
          </a:bodyPr>
          <a:lstStyle/>
          <a:p>
            <a:pPr lvl="1"/>
            <a:r>
              <a:rPr lang="en-US" dirty="0"/>
              <a:t>Revenue Received	</a:t>
            </a:r>
            <a:r>
              <a:rPr lang="en-US" b="1" dirty="0"/>
              <a:t>R368,894</a:t>
            </a:r>
          </a:p>
          <a:p>
            <a:pPr lvl="1"/>
            <a:r>
              <a:rPr lang="en-US" dirty="0"/>
              <a:t>Other Income		</a:t>
            </a:r>
            <a:r>
              <a:rPr lang="en-US" b="1" dirty="0"/>
              <a:t>R114,500</a:t>
            </a:r>
            <a:r>
              <a:rPr lang="en-US" dirty="0"/>
              <a:t> 	(SKNW Camera Assets)</a:t>
            </a:r>
          </a:p>
          <a:p>
            <a:pPr marL="914400" lvl="2" indent="0">
              <a:buNone/>
            </a:pPr>
            <a:r>
              <a:rPr lang="en-US" dirty="0"/>
              <a:t>			</a:t>
            </a:r>
            <a:r>
              <a:rPr lang="en-US" sz="2400" b="1" dirty="0"/>
              <a:t>R176,659</a:t>
            </a:r>
            <a:r>
              <a:rPr lang="en-US" sz="2400" dirty="0"/>
              <a:t>	(SKNW &amp; FEGF Fund Donations) </a:t>
            </a:r>
          </a:p>
          <a:p>
            <a:pPr lvl="1"/>
            <a:r>
              <a:rPr lang="en-US" dirty="0"/>
              <a:t>Expensed			</a:t>
            </a:r>
            <a:r>
              <a:rPr lang="en-US" b="1" dirty="0"/>
              <a:t>R179,396 </a:t>
            </a:r>
          </a:p>
          <a:p>
            <a:pPr marL="4171950" lvl="8" indent="-514350">
              <a:buFont typeface="+mj-lt"/>
              <a:buAutoNum type="romanLcPeriod"/>
            </a:pPr>
            <a:r>
              <a:rPr lang="en-US" sz="2000" dirty="0"/>
              <a:t>R44,081	Environmental Upgrade</a:t>
            </a:r>
          </a:p>
          <a:p>
            <a:pPr marL="4171950" lvl="8" indent="-514350">
              <a:buFont typeface="+mj-lt"/>
              <a:buAutoNum type="romanLcPeriod"/>
            </a:pPr>
            <a:r>
              <a:rPr lang="en-US" sz="2000" dirty="0"/>
              <a:t>R25,328	Repairs &amp; Maintenance</a:t>
            </a:r>
          </a:p>
          <a:p>
            <a:pPr marL="4171950" lvl="8" indent="-514350">
              <a:buFont typeface="+mj-lt"/>
              <a:buAutoNum type="romanLcPeriod"/>
            </a:pPr>
            <a:r>
              <a:rPr lang="en-US" sz="2000" dirty="0"/>
              <a:t>R32,368	Accounting &amp; Admin</a:t>
            </a:r>
          </a:p>
          <a:p>
            <a:pPr marL="4171950" lvl="8" indent="-514350">
              <a:buFont typeface="+mj-lt"/>
              <a:buAutoNum type="romanLcPeriod"/>
            </a:pPr>
            <a:r>
              <a:rPr lang="en-US" sz="2000" dirty="0"/>
              <a:t>R18,418	Public Safety</a:t>
            </a:r>
          </a:p>
          <a:p>
            <a:pPr marL="4171950" lvl="8" indent="-514350">
              <a:buFont typeface="+mj-lt"/>
              <a:buAutoNum type="romanLcPeriod"/>
            </a:pPr>
            <a:r>
              <a:rPr lang="en-US" sz="2000" dirty="0"/>
              <a:t>R17,082	Seed Capital to SKNW</a:t>
            </a:r>
          </a:p>
          <a:p>
            <a:pPr marL="4171950" lvl="8" indent="-514350">
              <a:buFont typeface="+mj-lt"/>
              <a:buAutoNum type="romanLcPeriod"/>
            </a:pPr>
            <a:r>
              <a:rPr lang="en-US" sz="2000" dirty="0"/>
              <a:t>R8759	Insurance</a:t>
            </a:r>
          </a:p>
          <a:p>
            <a:pPr marL="4171950" lvl="8" indent="-514350">
              <a:buFont typeface="+mj-lt"/>
              <a:buAutoNum type="romanLcPeriod"/>
            </a:pPr>
            <a:r>
              <a:rPr lang="en-US" sz="2000" dirty="0"/>
              <a:t>R9,000	Auditors</a:t>
            </a:r>
          </a:p>
          <a:p>
            <a:pPr marL="4171950" lvl="8" indent="-514350">
              <a:buFont typeface="+mj-lt"/>
              <a:buAutoNum type="romanLcPeriod"/>
            </a:pPr>
            <a:r>
              <a:rPr lang="en-US" sz="2000" dirty="0"/>
              <a:t>R23,360	Other</a:t>
            </a:r>
          </a:p>
          <a:p>
            <a:pPr marL="4171950" lvl="8" indent="-514350">
              <a:buFont typeface="+mj-lt"/>
              <a:buAutoNum type="romanLcPeriod"/>
            </a:pPr>
            <a:endParaRPr lang="en-US" dirty="0"/>
          </a:p>
          <a:p>
            <a:pPr lvl="1"/>
            <a:r>
              <a:rPr lang="en-US" dirty="0"/>
              <a:t>Surplus For the Year 	</a:t>
            </a:r>
            <a:r>
              <a:rPr lang="en-US" b="1" dirty="0"/>
              <a:t>R480,657</a:t>
            </a:r>
            <a:endParaRPr lang="en-US" dirty="0"/>
          </a:p>
          <a:p>
            <a:pPr lvl="1"/>
            <a:r>
              <a:rPr lang="en-US" dirty="0"/>
              <a:t>All compliance and regulatory items are complete.</a:t>
            </a:r>
            <a:endParaRPr lang="en-GB" dirty="0"/>
          </a:p>
        </p:txBody>
      </p:sp>
    </p:spTree>
    <p:extLst>
      <p:ext uri="{BB962C8B-B14F-4D97-AF65-F5344CB8AC3E}">
        <p14:creationId xmlns:p14="http://schemas.microsoft.com/office/powerpoint/2010/main" val="4056502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68E8-61A0-9C9F-9E3C-CBC15721E55D}"/>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C48012A-2783-A279-8335-49473B4B600F}"/>
              </a:ext>
            </a:extLst>
          </p:cNvPr>
          <p:cNvPicPr>
            <a:picLocks noGrp="1" noChangeAspect="1"/>
          </p:cNvPicPr>
          <p:nvPr>
            <p:ph idx="1"/>
          </p:nvPr>
        </p:nvPicPr>
        <p:blipFill>
          <a:blip r:embed="rId2"/>
          <a:stretch>
            <a:fillRect/>
          </a:stretch>
        </p:blipFill>
        <p:spPr>
          <a:xfrm>
            <a:off x="838200" y="1558338"/>
            <a:ext cx="5429385" cy="4595479"/>
          </a:xfrm>
          <a:prstGeom prst="rect">
            <a:avLst/>
          </a:prstGeom>
        </p:spPr>
      </p:pic>
      <p:pic>
        <p:nvPicPr>
          <p:cNvPr id="7" name="Content Placeholder 7">
            <a:extLst>
              <a:ext uri="{FF2B5EF4-FFF2-40B4-BE49-F238E27FC236}">
                <a16:creationId xmlns:a16="http://schemas.microsoft.com/office/drawing/2014/main" id="{4C016CE6-0AA6-03E8-0D10-30FE1877573E}"/>
              </a:ext>
            </a:extLst>
          </p:cNvPr>
          <p:cNvPicPr>
            <a:picLocks noChangeAspect="1"/>
          </p:cNvPicPr>
          <p:nvPr/>
        </p:nvPicPr>
        <p:blipFill>
          <a:blip r:embed="rId3"/>
          <a:stretch>
            <a:fillRect/>
          </a:stretch>
        </p:blipFill>
        <p:spPr>
          <a:xfrm>
            <a:off x="6543472" y="1558338"/>
            <a:ext cx="5159529" cy="4595479"/>
          </a:xfrm>
          <a:prstGeom prst="rect">
            <a:avLst/>
          </a:prstGeom>
        </p:spPr>
      </p:pic>
      <p:sp>
        <p:nvSpPr>
          <p:cNvPr id="4" name="Slide Number Placeholder 3">
            <a:extLst>
              <a:ext uri="{FF2B5EF4-FFF2-40B4-BE49-F238E27FC236}">
                <a16:creationId xmlns:a16="http://schemas.microsoft.com/office/drawing/2014/main" id="{589A7E55-EBE8-AB9B-9B80-11FA0D22F00F}"/>
              </a:ext>
            </a:extLst>
          </p:cNvPr>
          <p:cNvSpPr>
            <a:spLocks noGrp="1"/>
          </p:cNvSpPr>
          <p:nvPr>
            <p:ph type="sldNum" sz="quarter" idx="12"/>
          </p:nvPr>
        </p:nvSpPr>
        <p:spPr/>
        <p:txBody>
          <a:bodyPr/>
          <a:lstStyle/>
          <a:p>
            <a:fld id="{D3A93B49-BF3B-4CCE-AE9A-E1CA90F63C7B}" type="slidenum">
              <a:rPr lang="en-ZA" smtClean="0"/>
              <a:t>24</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CD6AA175-CE85-E50E-EA54-4793512126CD}"/>
              </a:ext>
            </a:extLst>
          </p:cNvPr>
          <p:cNvPicPr>
            <a:picLocks noChangeAspect="1"/>
          </p:cNvPicPr>
          <p:nvPr/>
        </p:nvPicPr>
        <p:blipFill rotWithShape="1">
          <a:blip r:embed="rId4"/>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2F2C6AD6-8751-210B-723A-6FF89711A829}"/>
              </a:ext>
            </a:extLst>
          </p:cNvPr>
          <p:cNvSpPr txBox="1"/>
          <p:nvPr/>
        </p:nvSpPr>
        <p:spPr>
          <a:xfrm>
            <a:off x="796386" y="558721"/>
            <a:ext cx="5747086" cy="584775"/>
          </a:xfrm>
          <a:prstGeom prst="rect">
            <a:avLst/>
          </a:prstGeom>
          <a:noFill/>
          <a:effectLst/>
        </p:spPr>
        <p:txBody>
          <a:bodyPr wrap="none" rtlCol="0">
            <a:spAutoFit/>
          </a:bodyPr>
          <a:lstStyle/>
          <a:p>
            <a:r>
              <a:rPr lang="en-US" sz="3200" dirty="0">
                <a:solidFill>
                  <a:srgbClr val="465467"/>
                </a:solidFill>
              </a:rPr>
              <a:t>2024/25 Financials &amp; Compliance</a:t>
            </a:r>
          </a:p>
        </p:txBody>
      </p:sp>
    </p:spTree>
    <p:extLst>
      <p:ext uri="{BB962C8B-B14F-4D97-AF65-F5344CB8AC3E}">
        <p14:creationId xmlns:p14="http://schemas.microsoft.com/office/powerpoint/2010/main" val="1199876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1F2F"/>
        </a:solidFill>
        <a:effectLst/>
      </p:bgPr>
    </p:bg>
    <p:spTree>
      <p:nvGrpSpPr>
        <p:cNvPr id="1" name="">
          <a:extLst>
            <a:ext uri="{FF2B5EF4-FFF2-40B4-BE49-F238E27FC236}">
              <a16:creationId xmlns:a16="http://schemas.microsoft.com/office/drawing/2014/main" id="{76680737-250D-A4EC-2A5F-3A9F134D14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A043A-1CB2-C714-7E91-D7202103D998}"/>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Approval of Annual Report 2024/25</a:t>
            </a:r>
            <a:endParaRPr lang="en-US" sz="2800" dirty="0">
              <a:solidFill>
                <a:schemeClr val="bg1"/>
              </a:solidFill>
              <a:latin typeface="Calibri" panose="020F0502020204030204"/>
              <a:cs typeface="Arial"/>
            </a:endParaRPr>
          </a:p>
        </p:txBody>
      </p:sp>
      <p:sp>
        <p:nvSpPr>
          <p:cNvPr id="3" name="TextBox 2">
            <a:extLst>
              <a:ext uri="{FF2B5EF4-FFF2-40B4-BE49-F238E27FC236}">
                <a16:creationId xmlns:a16="http://schemas.microsoft.com/office/drawing/2014/main" id="{42C40745-93CA-C688-F503-CB5D7C685076}"/>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pic>
        <p:nvPicPr>
          <p:cNvPr id="10" name="Graphic 9">
            <a:extLst>
              <a:ext uri="{FF2B5EF4-FFF2-40B4-BE49-F238E27FC236}">
                <a16:creationId xmlns:a16="http://schemas.microsoft.com/office/drawing/2014/main" id="{B093F0D9-A6FB-EB11-6924-D093AE822D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Tree>
    <p:extLst>
      <p:ext uri="{BB962C8B-B14F-4D97-AF65-F5344CB8AC3E}">
        <p14:creationId xmlns:p14="http://schemas.microsoft.com/office/powerpoint/2010/main" val="367847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EC6DF0-3529-0FD9-4680-8A40765A2B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D9EFDD-1C65-7254-2AE2-D5B95E088671}"/>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4" name="TextBox 3">
            <a:extLst>
              <a:ext uri="{FF2B5EF4-FFF2-40B4-BE49-F238E27FC236}">
                <a16:creationId xmlns:a16="http://schemas.microsoft.com/office/drawing/2014/main" id="{CA781B87-BFCB-4DB0-6BB0-6D260C88CE24}"/>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rgbClr val="5B718F"/>
                </a:solidFill>
                <a:cs typeface="Arial"/>
              </a:rPr>
              <a:t>Noting of Audited Financial Statements</a:t>
            </a:r>
            <a:endParaRPr lang="en-US" sz="2800" dirty="0">
              <a:solidFill>
                <a:schemeClr val="bg1"/>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Approval of Surplus funds</a:t>
            </a:r>
            <a:r>
              <a:rPr lang="en-US" sz="2800" dirty="0">
                <a:solidFill>
                  <a:srgbClr val="5B718F"/>
                </a:solidFill>
                <a:latin typeface="Calibri" panose="020F0502020204030204"/>
                <a:cs typeface="Arial"/>
              </a:rPr>
              <a:t>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Election of Board</a:t>
            </a:r>
          </a:p>
        </p:txBody>
      </p:sp>
    </p:spTree>
    <p:extLst>
      <p:ext uri="{BB962C8B-B14F-4D97-AF65-F5344CB8AC3E}">
        <p14:creationId xmlns:p14="http://schemas.microsoft.com/office/powerpoint/2010/main" val="2407124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FE9CA-5B2F-D933-09DC-A7C3FD20222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65ABD2-A130-12AE-4F30-CF114D6C574F}"/>
              </a:ext>
            </a:extLst>
          </p:cNvPr>
          <p:cNvSpPr>
            <a:spLocks noGrp="1"/>
          </p:cNvSpPr>
          <p:nvPr>
            <p:ph type="sldNum" sz="quarter" idx="12"/>
          </p:nvPr>
        </p:nvSpPr>
        <p:spPr/>
        <p:txBody>
          <a:bodyPr/>
          <a:lstStyle/>
          <a:p>
            <a:fld id="{D3A93B49-BF3B-4CCE-AE9A-E1CA90F63C7B}" type="slidenum">
              <a:rPr lang="en-ZA" smtClean="0"/>
              <a:t>27</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14027103-9FED-CAE1-C8AB-5D3D4332AFF1}"/>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4" name="Content Placeholder 2">
            <a:extLst>
              <a:ext uri="{FF2B5EF4-FFF2-40B4-BE49-F238E27FC236}">
                <a16:creationId xmlns:a16="http://schemas.microsoft.com/office/drawing/2014/main" id="{94CA135C-59E1-761E-D430-295CF01AFE60}"/>
              </a:ext>
            </a:extLst>
          </p:cNvPr>
          <p:cNvSpPr>
            <a:spLocks noGrp="1"/>
          </p:cNvSpPr>
          <p:nvPr>
            <p:ph idx="1"/>
          </p:nvPr>
        </p:nvSpPr>
        <p:spPr>
          <a:xfrm>
            <a:off x="872836" y="2004542"/>
            <a:ext cx="10515600" cy="4351807"/>
          </a:xfrm>
        </p:spPr>
        <p:txBody>
          <a:bodyPr>
            <a:normAutofit/>
          </a:bodyPr>
          <a:lstStyle/>
          <a:p>
            <a:pPr lvl="1"/>
            <a:r>
              <a:rPr lang="en-US" dirty="0"/>
              <a:t>As per 5-year plan - Zero increase in budget other than Inflation 7.5%.</a:t>
            </a:r>
          </a:p>
          <a:p>
            <a:pPr lvl="1"/>
            <a:r>
              <a:rPr lang="en-US" dirty="0"/>
              <a:t>Budget reallocations to align budget to actual expenditure.</a:t>
            </a:r>
          </a:p>
          <a:p>
            <a:pPr marL="457200" lvl="1" indent="0">
              <a:buNone/>
            </a:pPr>
            <a:endParaRPr lang="en-US" dirty="0"/>
          </a:p>
          <a:p>
            <a:pPr marL="457200" lvl="1" indent="0">
              <a:buNone/>
            </a:pPr>
            <a:r>
              <a:rPr lang="en-US" b="1" dirty="0">
                <a:solidFill>
                  <a:srgbClr val="131F2B"/>
                </a:solidFill>
              </a:rPr>
              <a:t>Budget Breakdown</a:t>
            </a:r>
            <a:r>
              <a:rPr lang="en-US" dirty="0"/>
              <a:t>	TOTAL R448,488</a:t>
            </a:r>
          </a:p>
          <a:p>
            <a:pPr marL="457200" lvl="1" indent="0">
              <a:buNone/>
            </a:pPr>
            <a:endParaRPr lang="en-US" dirty="0"/>
          </a:p>
          <a:p>
            <a:pPr lvl="1"/>
            <a:r>
              <a:rPr lang="en-US" sz="1900" dirty="0"/>
              <a:t>Core Business		R84,300	@ 18.8%</a:t>
            </a:r>
          </a:p>
          <a:p>
            <a:pPr lvl="1"/>
            <a:r>
              <a:rPr lang="en-US" sz="1900" dirty="0"/>
              <a:t>Depreciation		R93,140	@ 20.8%</a:t>
            </a:r>
          </a:p>
          <a:p>
            <a:pPr lvl="1"/>
            <a:r>
              <a:rPr lang="en-US" sz="1900" dirty="0"/>
              <a:t>Routine Maintenance	R41,642	@ 9.3%</a:t>
            </a:r>
          </a:p>
          <a:p>
            <a:pPr lvl="1"/>
            <a:r>
              <a:rPr lang="en-US" sz="1900" dirty="0"/>
              <a:t>General Expenditure 	R122,221 	@ 27.3%</a:t>
            </a:r>
          </a:p>
          <a:p>
            <a:pPr lvl="1"/>
            <a:r>
              <a:rPr lang="en-US" sz="1900" dirty="0"/>
              <a:t>Projects			R9,000	@ 2.0%</a:t>
            </a:r>
          </a:p>
          <a:p>
            <a:pPr lvl="1"/>
            <a:r>
              <a:rPr lang="en-US" sz="1900" dirty="0"/>
              <a:t>Capital Expenditure	R85,000	@ 19.0%</a:t>
            </a:r>
          </a:p>
          <a:p>
            <a:pPr lvl="1"/>
            <a:r>
              <a:rPr lang="en-US" sz="1900" dirty="0"/>
              <a:t>Bad Debt Provision	R13,185	@ 2.9%</a:t>
            </a:r>
          </a:p>
          <a:p>
            <a:pPr lvl="1"/>
            <a:endParaRPr lang="en-US" dirty="0"/>
          </a:p>
        </p:txBody>
      </p:sp>
      <p:sp>
        <p:nvSpPr>
          <p:cNvPr id="3" name="TextBox 2">
            <a:extLst>
              <a:ext uri="{FF2B5EF4-FFF2-40B4-BE49-F238E27FC236}">
                <a16:creationId xmlns:a16="http://schemas.microsoft.com/office/drawing/2014/main" id="{7631759E-1D1B-7B61-91D2-4901CC6B5910}"/>
              </a:ext>
            </a:extLst>
          </p:cNvPr>
          <p:cNvSpPr txBox="1"/>
          <p:nvPr/>
        </p:nvSpPr>
        <p:spPr>
          <a:xfrm>
            <a:off x="796386" y="558721"/>
            <a:ext cx="3058081" cy="584775"/>
          </a:xfrm>
          <a:prstGeom prst="rect">
            <a:avLst/>
          </a:prstGeom>
          <a:noFill/>
          <a:effectLst/>
        </p:spPr>
        <p:txBody>
          <a:bodyPr wrap="none" rtlCol="0">
            <a:spAutoFit/>
          </a:bodyPr>
          <a:lstStyle/>
          <a:p>
            <a:r>
              <a:rPr lang="en-US" sz="3200" dirty="0">
                <a:solidFill>
                  <a:srgbClr val="465467"/>
                </a:solidFill>
              </a:rPr>
              <a:t>Budget 2026 / 27</a:t>
            </a:r>
          </a:p>
        </p:txBody>
      </p:sp>
    </p:spTree>
    <p:extLst>
      <p:ext uri="{BB962C8B-B14F-4D97-AF65-F5344CB8AC3E}">
        <p14:creationId xmlns:p14="http://schemas.microsoft.com/office/powerpoint/2010/main" val="3918018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9B33-6850-97F3-BB15-33CA32514E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5840D2-65E7-B593-3D67-3B7F3549C802}"/>
              </a:ext>
            </a:extLst>
          </p:cNvPr>
          <p:cNvSpPr>
            <a:spLocks noGrp="1"/>
          </p:cNvSpPr>
          <p:nvPr>
            <p:ph type="sldNum" sz="quarter" idx="12"/>
          </p:nvPr>
        </p:nvSpPr>
        <p:spPr/>
        <p:txBody>
          <a:bodyPr/>
          <a:lstStyle/>
          <a:p>
            <a:fld id="{D3A93B49-BF3B-4CCE-AE9A-E1CA90F63C7B}" type="slidenum">
              <a:rPr lang="en-ZA" smtClean="0"/>
              <a:t>28</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6787707D-2639-AA91-9B5F-C265B96D4F04}"/>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98E6CEE8-FF87-88E7-6111-1E0502F782D8}"/>
              </a:ext>
            </a:extLst>
          </p:cNvPr>
          <p:cNvPicPr>
            <a:picLocks noChangeAspect="1"/>
          </p:cNvPicPr>
          <p:nvPr/>
        </p:nvPicPr>
        <p:blipFill>
          <a:blip r:embed="rId3"/>
          <a:stretch>
            <a:fillRect/>
          </a:stretch>
        </p:blipFill>
        <p:spPr>
          <a:xfrm>
            <a:off x="2483707" y="76853"/>
            <a:ext cx="7191633" cy="6673716"/>
          </a:xfrm>
          <a:prstGeom prst="rect">
            <a:avLst/>
          </a:prstGeom>
        </p:spPr>
      </p:pic>
      <p:sp>
        <p:nvSpPr>
          <p:cNvPr id="7" name="Rectangle 6">
            <a:extLst>
              <a:ext uri="{FF2B5EF4-FFF2-40B4-BE49-F238E27FC236}">
                <a16:creationId xmlns:a16="http://schemas.microsoft.com/office/drawing/2014/main" id="{47076A95-D969-9743-5DC9-8FE4B085BC5C}"/>
              </a:ext>
            </a:extLst>
          </p:cNvPr>
          <p:cNvSpPr/>
          <p:nvPr/>
        </p:nvSpPr>
        <p:spPr>
          <a:xfrm>
            <a:off x="3019245" y="138022"/>
            <a:ext cx="6280030" cy="1005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99C9937C-E380-CAFD-1295-B6A7F35BC648}"/>
              </a:ext>
            </a:extLst>
          </p:cNvPr>
          <p:cNvSpPr txBox="1"/>
          <p:nvPr/>
        </p:nvSpPr>
        <p:spPr>
          <a:xfrm>
            <a:off x="796386" y="558721"/>
            <a:ext cx="3058081" cy="584775"/>
          </a:xfrm>
          <a:prstGeom prst="rect">
            <a:avLst/>
          </a:prstGeom>
          <a:noFill/>
          <a:effectLst/>
        </p:spPr>
        <p:txBody>
          <a:bodyPr wrap="none" rtlCol="0">
            <a:spAutoFit/>
          </a:bodyPr>
          <a:lstStyle/>
          <a:p>
            <a:r>
              <a:rPr lang="en-US" sz="3200" dirty="0">
                <a:solidFill>
                  <a:srgbClr val="465467"/>
                </a:solidFill>
              </a:rPr>
              <a:t>Budget 2026 / 27</a:t>
            </a:r>
          </a:p>
        </p:txBody>
      </p:sp>
    </p:spTree>
    <p:extLst>
      <p:ext uri="{BB962C8B-B14F-4D97-AF65-F5344CB8AC3E}">
        <p14:creationId xmlns:p14="http://schemas.microsoft.com/office/powerpoint/2010/main" val="281982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1F2B"/>
        </a:solidFill>
        <a:effectLst/>
      </p:bgPr>
    </p:bg>
    <p:spTree>
      <p:nvGrpSpPr>
        <p:cNvPr id="1" name="">
          <a:extLst>
            <a:ext uri="{FF2B5EF4-FFF2-40B4-BE49-F238E27FC236}">
              <a16:creationId xmlns:a16="http://schemas.microsoft.com/office/drawing/2014/main" id="{89FC6D51-92ED-79E3-ABDF-EDB7BC24B1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416237-A428-46E1-FD8B-78E50A2A4A77}"/>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Approval of Budget </a:t>
            </a:r>
          </a:p>
        </p:txBody>
      </p:sp>
      <p:sp>
        <p:nvSpPr>
          <p:cNvPr id="3" name="TextBox 2">
            <a:extLst>
              <a:ext uri="{FF2B5EF4-FFF2-40B4-BE49-F238E27FC236}">
                <a16:creationId xmlns:a16="http://schemas.microsoft.com/office/drawing/2014/main" id="{426C3AAD-171A-A0E2-5485-DEC98E7BA280}"/>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pic>
        <p:nvPicPr>
          <p:cNvPr id="10" name="Graphic 9">
            <a:extLst>
              <a:ext uri="{FF2B5EF4-FFF2-40B4-BE49-F238E27FC236}">
                <a16:creationId xmlns:a16="http://schemas.microsoft.com/office/drawing/2014/main" id="{5C121AFE-7B5E-9F20-EBF5-C90A5E60F1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Tree>
    <p:extLst>
      <p:ext uri="{BB962C8B-B14F-4D97-AF65-F5344CB8AC3E}">
        <p14:creationId xmlns:p14="http://schemas.microsoft.com/office/powerpoint/2010/main" val="235674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C998F8-9E41-ACC4-6AAC-72BF2DECDA7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E5FA05F-2FC8-D0E0-F68F-649529E62CD1}"/>
              </a:ext>
            </a:extLst>
          </p:cNvPr>
          <p:cNvSpPr txBox="1">
            <a:spLocks/>
          </p:cNvSpPr>
          <p:nvPr/>
        </p:nvSpPr>
        <p:spPr>
          <a:xfrm>
            <a:off x="488999" y="1292327"/>
            <a:ext cx="10744200" cy="5217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457200" algn="just">
              <a:lnSpc>
                <a:spcPct val="100000"/>
              </a:lnSpc>
              <a:buFont typeface="Arial" panose="020B0604020202020204" pitchFamily="34" charset="0"/>
              <a:buChar char="•"/>
            </a:pPr>
            <a:r>
              <a:rPr lang="en-US" sz="2800" dirty="0">
                <a:solidFill>
                  <a:srgbClr val="131F2B"/>
                </a:solidFill>
                <a:latin typeface="+mj-lt"/>
                <a:ea typeface="Arial" panose="020B0604020202020204" pitchFamily="34" charset="0"/>
              </a:rPr>
              <a:t>Welcome to our City Representatives Members &amp; Visitors</a:t>
            </a:r>
          </a:p>
          <a:p>
            <a:pPr marL="685800" indent="-457200" algn="just">
              <a:lnSpc>
                <a:spcPct val="100000"/>
              </a:lnSpc>
              <a:buFont typeface="Arial" panose="020B0604020202020204" pitchFamily="34" charset="0"/>
              <a:buChar char="•"/>
            </a:pPr>
            <a:endParaRPr lang="en-US" sz="600" dirty="0">
              <a:solidFill>
                <a:srgbClr val="131F2B"/>
              </a:solidFill>
              <a:latin typeface="+mj-lt"/>
              <a:ea typeface="Arial" panose="020B0604020202020204" pitchFamily="34" charset="0"/>
            </a:endParaRPr>
          </a:p>
          <a:p>
            <a:pPr marL="685800" indent="-457200" algn="just">
              <a:lnSpc>
                <a:spcPct val="100000"/>
              </a:lnSpc>
              <a:buFont typeface="Arial" panose="020B0604020202020204" pitchFamily="34" charset="0"/>
              <a:buChar char="•"/>
            </a:pPr>
            <a:r>
              <a:rPr lang="en-US" sz="2000" dirty="0">
                <a:solidFill>
                  <a:srgbClr val="131F2B"/>
                </a:solidFill>
                <a:latin typeface="+mj-lt"/>
                <a:ea typeface="Arial" panose="020B0604020202020204" pitchFamily="34" charset="0"/>
              </a:rPr>
              <a:t>Ensure you have a Valid Members Ballot Form</a:t>
            </a:r>
          </a:p>
          <a:p>
            <a:pPr marL="1143000" lvl="1" indent="-457200" algn="just">
              <a:lnSpc>
                <a:spcPct val="100000"/>
              </a:lnSpc>
              <a:buFont typeface="Arial" panose="020B0604020202020204" pitchFamily="34" charset="0"/>
              <a:buChar char="•"/>
            </a:pPr>
            <a:r>
              <a:rPr lang="en-US" dirty="0">
                <a:solidFill>
                  <a:srgbClr val="131F2B"/>
                </a:solidFill>
                <a:latin typeface="+mj-lt"/>
                <a:ea typeface="Arial" panose="020B0604020202020204" pitchFamily="34" charset="0"/>
              </a:rPr>
              <a:t>Voting shall be by show of hands by Members only.</a:t>
            </a:r>
          </a:p>
          <a:p>
            <a:pPr marL="1600200" lvl="2" indent="-457200" algn="just">
              <a:lnSpc>
                <a:spcPct val="100000"/>
              </a:lnSpc>
              <a:buFont typeface="Arial" panose="020B0604020202020204" pitchFamily="34" charset="0"/>
              <a:buChar char="•"/>
            </a:pPr>
            <a:r>
              <a:rPr lang="en-US" sz="1600" dirty="0">
                <a:solidFill>
                  <a:srgbClr val="313D4D"/>
                </a:solidFill>
                <a:latin typeface="+mj-lt"/>
                <a:ea typeface="Arial" panose="020B0604020202020204" pitchFamily="34" charset="0"/>
              </a:rPr>
              <a:t>In Favor of</a:t>
            </a:r>
          </a:p>
          <a:p>
            <a:pPr marL="1600200" lvl="2" indent="-457200" algn="just">
              <a:lnSpc>
                <a:spcPct val="100000"/>
              </a:lnSpc>
              <a:buFont typeface="Arial" panose="020B0604020202020204" pitchFamily="34" charset="0"/>
              <a:buChar char="•"/>
            </a:pPr>
            <a:r>
              <a:rPr lang="en-US" sz="1600" dirty="0">
                <a:solidFill>
                  <a:srgbClr val="313D4D"/>
                </a:solidFill>
                <a:latin typeface="+mj-lt"/>
                <a:ea typeface="Arial" panose="020B0604020202020204" pitchFamily="34" charset="0"/>
              </a:rPr>
              <a:t>Against</a:t>
            </a:r>
          </a:p>
          <a:p>
            <a:pPr marL="1600200" lvl="2" indent="-457200" algn="just">
              <a:lnSpc>
                <a:spcPct val="100000"/>
              </a:lnSpc>
              <a:buFont typeface="Arial" panose="020B0604020202020204" pitchFamily="34" charset="0"/>
              <a:buChar char="•"/>
            </a:pPr>
            <a:r>
              <a:rPr lang="en-US" sz="1600" dirty="0">
                <a:solidFill>
                  <a:srgbClr val="313D4D"/>
                </a:solidFill>
                <a:latin typeface="+mj-lt"/>
                <a:ea typeface="Arial" panose="020B0604020202020204" pitchFamily="34" charset="0"/>
              </a:rPr>
              <a:t>Abstain.</a:t>
            </a:r>
          </a:p>
          <a:p>
            <a:pPr marL="1143000" lvl="1" indent="-457200" algn="just">
              <a:lnSpc>
                <a:spcPct val="100000"/>
              </a:lnSpc>
              <a:buFont typeface="Arial" panose="020B0604020202020204" pitchFamily="34" charset="0"/>
              <a:buChar char="•"/>
            </a:pPr>
            <a:r>
              <a:rPr lang="en-US" dirty="0">
                <a:solidFill>
                  <a:srgbClr val="131F2B"/>
                </a:solidFill>
                <a:latin typeface="+mj-lt"/>
                <a:ea typeface="Arial" panose="020B0604020202020204" pitchFamily="34" charset="0"/>
              </a:rPr>
              <a:t>For Voting validation, please complete Ballot form in line with your vote.</a:t>
            </a:r>
          </a:p>
          <a:p>
            <a:pPr marL="1143000" lvl="1" indent="-457200" algn="just">
              <a:lnSpc>
                <a:spcPct val="100000"/>
              </a:lnSpc>
              <a:buFont typeface="Arial" panose="020B0604020202020204" pitchFamily="34" charset="0"/>
              <a:buChar char="•"/>
            </a:pPr>
            <a:endParaRPr lang="en-US" sz="900" dirty="0">
              <a:solidFill>
                <a:srgbClr val="131F2B"/>
              </a:solidFill>
              <a:latin typeface="+mj-lt"/>
              <a:ea typeface="Arial" panose="020B0604020202020204" pitchFamily="34" charset="0"/>
            </a:endParaRPr>
          </a:p>
          <a:p>
            <a:pPr marL="1143000" lvl="1" indent="-457200" algn="just">
              <a:lnSpc>
                <a:spcPct val="100000"/>
              </a:lnSpc>
              <a:buFont typeface="Arial" panose="020B0604020202020204" pitchFamily="34" charset="0"/>
              <a:buChar char="•"/>
            </a:pPr>
            <a:r>
              <a:rPr lang="en-US" dirty="0">
                <a:solidFill>
                  <a:srgbClr val="131F2B"/>
                </a:solidFill>
                <a:latin typeface="+mj-lt"/>
                <a:ea typeface="Arial" panose="020B0604020202020204" pitchFamily="34" charset="0"/>
              </a:rPr>
              <a:t>Proxy’s Received:</a:t>
            </a:r>
          </a:p>
          <a:p>
            <a:pPr marL="1600200" lvl="2" indent="-457200" algn="just">
              <a:lnSpc>
                <a:spcPct val="100000"/>
              </a:lnSpc>
              <a:buFont typeface="Arial" panose="020B0604020202020204" pitchFamily="34" charset="0"/>
              <a:buChar char="•"/>
            </a:pPr>
            <a:r>
              <a:rPr lang="en-US" sz="1600" dirty="0">
                <a:solidFill>
                  <a:srgbClr val="131F2B"/>
                </a:solidFill>
                <a:latin typeface="+mj-lt"/>
                <a:ea typeface="Arial" panose="020B0604020202020204" pitchFamily="34" charset="0"/>
              </a:rPr>
              <a:t>Gary Douglas</a:t>
            </a:r>
          </a:p>
          <a:p>
            <a:pPr marL="1600200" lvl="2" indent="-457200" algn="just">
              <a:lnSpc>
                <a:spcPct val="100000"/>
              </a:lnSpc>
              <a:buFont typeface="Arial" panose="020B0604020202020204" pitchFamily="34" charset="0"/>
              <a:buChar char="•"/>
            </a:pPr>
            <a:r>
              <a:rPr lang="en-US" sz="1600" dirty="0">
                <a:solidFill>
                  <a:srgbClr val="131F2B"/>
                </a:solidFill>
                <a:latin typeface="+mj-lt"/>
                <a:ea typeface="Arial" panose="020B0604020202020204" pitchFamily="34" charset="0"/>
              </a:rPr>
              <a:t>Andries Schaap</a:t>
            </a:r>
          </a:p>
          <a:p>
            <a:pPr marL="1600200" lvl="2" indent="-457200" algn="just">
              <a:lnSpc>
                <a:spcPct val="100000"/>
              </a:lnSpc>
              <a:buFont typeface="Arial" panose="020B0604020202020204" pitchFamily="34" charset="0"/>
              <a:buChar char="•"/>
            </a:pPr>
            <a:endParaRPr lang="en-US" sz="900" dirty="0">
              <a:solidFill>
                <a:srgbClr val="131F2B"/>
              </a:solidFill>
              <a:latin typeface="+mj-lt"/>
              <a:ea typeface="Arial" panose="020B0604020202020204" pitchFamily="34" charset="0"/>
            </a:endParaRPr>
          </a:p>
          <a:p>
            <a:pPr marL="1143000" lvl="1" indent="-457200" algn="just">
              <a:lnSpc>
                <a:spcPct val="100000"/>
              </a:lnSpc>
              <a:buFont typeface="Arial" panose="020B0604020202020204" pitchFamily="34" charset="0"/>
              <a:buChar char="•"/>
            </a:pPr>
            <a:r>
              <a:rPr lang="en-US" dirty="0">
                <a:solidFill>
                  <a:srgbClr val="131F2B"/>
                </a:solidFill>
                <a:latin typeface="+mj-lt"/>
                <a:ea typeface="Arial" panose="020B0604020202020204" pitchFamily="34" charset="0"/>
              </a:rPr>
              <a:t>Collection of Ballot Papers for validation at meeting conclusion.</a:t>
            </a:r>
          </a:p>
          <a:p>
            <a:pPr marL="1143000" lvl="1" indent="-457200" algn="l">
              <a:lnSpc>
                <a:spcPct val="100000"/>
              </a:lnSpc>
              <a:buFont typeface="Arial" panose="020B0604020202020204" pitchFamily="34" charset="0"/>
              <a:buChar char="•"/>
            </a:pPr>
            <a:r>
              <a:rPr lang="en-US" dirty="0">
                <a:solidFill>
                  <a:srgbClr val="131F2B"/>
                </a:solidFill>
                <a:latin typeface="+mj-lt"/>
                <a:ea typeface="Arial" panose="020B0604020202020204" pitchFamily="34" charset="0"/>
              </a:rPr>
              <a:t>Please make notes of questions you want to ask </a:t>
            </a:r>
            <a:br>
              <a:rPr lang="en-US" dirty="0">
                <a:solidFill>
                  <a:srgbClr val="131F2B"/>
                </a:solidFill>
                <a:latin typeface="+mj-lt"/>
                <a:ea typeface="Arial" panose="020B0604020202020204" pitchFamily="34" charset="0"/>
              </a:rPr>
            </a:br>
            <a:r>
              <a:rPr lang="en-US" dirty="0">
                <a:solidFill>
                  <a:srgbClr val="44546A"/>
                </a:solidFill>
                <a:latin typeface="+mj-lt"/>
                <a:ea typeface="Arial" panose="020B0604020202020204" pitchFamily="34" charset="0"/>
              </a:rPr>
              <a:t>- there will be an opportunity for Q &amp; As at the end of presentation</a:t>
            </a:r>
            <a:r>
              <a:rPr lang="en-US" dirty="0">
                <a:solidFill>
                  <a:srgbClr val="131F2B"/>
                </a:solidFill>
                <a:latin typeface="+mj-lt"/>
                <a:ea typeface="Arial" panose="020B0604020202020204" pitchFamily="34" charset="0"/>
              </a:rPr>
              <a:t>.</a:t>
            </a:r>
            <a:endParaRPr lang="en-GB" dirty="0">
              <a:solidFill>
                <a:srgbClr val="131F2B"/>
              </a:solidFill>
              <a:latin typeface="+mj-lt"/>
              <a:ea typeface="Arial" panose="020B0604020202020204" pitchFamily="34" charset="0"/>
            </a:endParaRPr>
          </a:p>
        </p:txBody>
      </p:sp>
      <p:pic>
        <p:nvPicPr>
          <p:cNvPr id="6" name="Picture 5" descr="A blue logo with a lighthouse and a whale tail&#10;&#10;Description automatically generated">
            <a:extLst>
              <a:ext uri="{FF2B5EF4-FFF2-40B4-BE49-F238E27FC236}">
                <a16:creationId xmlns:a16="http://schemas.microsoft.com/office/drawing/2014/main" id="{E3964CBD-4A42-DC92-68ED-531A1A2401A0}"/>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B367C60C-5D72-8567-73CB-987A64B0E650}"/>
              </a:ext>
            </a:extLst>
          </p:cNvPr>
          <p:cNvSpPr txBox="1"/>
          <p:nvPr/>
        </p:nvSpPr>
        <p:spPr>
          <a:xfrm>
            <a:off x="796386" y="558721"/>
            <a:ext cx="4257127" cy="584775"/>
          </a:xfrm>
          <a:prstGeom prst="rect">
            <a:avLst/>
          </a:prstGeom>
          <a:noFill/>
          <a:effectLst/>
        </p:spPr>
        <p:txBody>
          <a:bodyPr wrap="none" rtlCol="0">
            <a:spAutoFit/>
          </a:bodyPr>
          <a:lstStyle/>
          <a:p>
            <a:r>
              <a:rPr lang="en-US" sz="3200" dirty="0">
                <a:solidFill>
                  <a:srgbClr val="465467"/>
                </a:solidFill>
              </a:rPr>
              <a:t>2. Welcome &amp; Apologies</a:t>
            </a:r>
          </a:p>
        </p:txBody>
      </p:sp>
      <p:sp>
        <p:nvSpPr>
          <p:cNvPr id="2" name="Content Placeholder 2">
            <a:extLst>
              <a:ext uri="{FF2B5EF4-FFF2-40B4-BE49-F238E27FC236}">
                <a16:creationId xmlns:a16="http://schemas.microsoft.com/office/drawing/2014/main" id="{CDCC1018-9DEF-FB4F-4F53-4ECFF06AD5DF}"/>
              </a:ext>
            </a:extLst>
          </p:cNvPr>
          <p:cNvSpPr txBox="1">
            <a:spLocks/>
          </p:cNvSpPr>
          <p:nvPr/>
        </p:nvSpPr>
        <p:spPr>
          <a:xfrm>
            <a:off x="2714446" y="4743120"/>
            <a:ext cx="3381554" cy="8225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600200" lvl="2" indent="-457200" algn="just">
              <a:lnSpc>
                <a:spcPct val="100000"/>
              </a:lnSpc>
              <a:buFont typeface="Arial" panose="020B0604020202020204" pitchFamily="34" charset="0"/>
              <a:buChar char="•"/>
            </a:pPr>
            <a:r>
              <a:rPr lang="en-US" sz="1600" dirty="0">
                <a:solidFill>
                  <a:srgbClr val="131F2B"/>
                </a:solidFill>
                <a:latin typeface="+mj-lt"/>
                <a:ea typeface="Arial" panose="020B0604020202020204" pitchFamily="34" charset="0"/>
              </a:rPr>
              <a:t>Shawn Wright</a:t>
            </a:r>
          </a:p>
          <a:p>
            <a:pPr marL="1600200" lvl="2" indent="-457200" algn="just">
              <a:lnSpc>
                <a:spcPct val="100000"/>
              </a:lnSpc>
              <a:buFont typeface="Arial" panose="020B0604020202020204" pitchFamily="34" charset="0"/>
              <a:buChar char="•"/>
            </a:pPr>
            <a:r>
              <a:rPr lang="en-US" sz="1600" dirty="0">
                <a:solidFill>
                  <a:srgbClr val="131F2B"/>
                </a:solidFill>
                <a:latin typeface="+mj-lt"/>
                <a:ea typeface="Arial" panose="020B0604020202020204" pitchFamily="34" charset="0"/>
              </a:rPr>
              <a:t>Clare </a:t>
            </a:r>
            <a:r>
              <a:rPr lang="en-US" sz="1600" dirty="0" err="1">
                <a:solidFill>
                  <a:srgbClr val="131F2B"/>
                </a:solidFill>
                <a:latin typeface="+mj-lt"/>
                <a:ea typeface="Arial" panose="020B0604020202020204" pitchFamily="34" charset="0"/>
              </a:rPr>
              <a:t>Watermeyer</a:t>
            </a:r>
            <a:endParaRPr lang="en-US" sz="1600" dirty="0">
              <a:solidFill>
                <a:srgbClr val="131F2B"/>
              </a:solidFill>
              <a:latin typeface="+mj-lt"/>
              <a:ea typeface="Arial" panose="020B0604020202020204" pitchFamily="34" charset="0"/>
            </a:endParaRPr>
          </a:p>
        </p:txBody>
      </p:sp>
    </p:spTree>
    <p:extLst>
      <p:ext uri="{BB962C8B-B14F-4D97-AF65-F5344CB8AC3E}">
        <p14:creationId xmlns:p14="http://schemas.microsoft.com/office/powerpoint/2010/main" val="164931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4478-474B-55AF-6D33-D1B0A8E878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07FB4D-359E-88FB-8F07-403FA086E749}"/>
              </a:ext>
            </a:extLst>
          </p:cNvPr>
          <p:cNvSpPr>
            <a:spLocks noGrp="1"/>
          </p:cNvSpPr>
          <p:nvPr>
            <p:ph type="sldNum" sz="quarter" idx="12"/>
          </p:nvPr>
        </p:nvSpPr>
        <p:spPr/>
        <p:txBody>
          <a:bodyPr/>
          <a:lstStyle/>
          <a:p>
            <a:fld id="{D3A93B49-BF3B-4CCE-AE9A-E1CA90F63C7B}" type="slidenum">
              <a:rPr lang="en-ZA" smtClean="0"/>
              <a:t>30</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71A0A0A7-A472-B06F-729A-446CA1FC198D}"/>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2A242969-7A3D-8FFD-39C8-36B7852936D0}"/>
              </a:ext>
            </a:extLst>
          </p:cNvPr>
          <p:cNvSpPr txBox="1"/>
          <p:nvPr/>
        </p:nvSpPr>
        <p:spPr>
          <a:xfrm>
            <a:off x="796386" y="558721"/>
            <a:ext cx="2922595" cy="584775"/>
          </a:xfrm>
          <a:prstGeom prst="rect">
            <a:avLst/>
          </a:prstGeom>
          <a:noFill/>
          <a:effectLst/>
        </p:spPr>
        <p:txBody>
          <a:bodyPr wrap="none" rtlCol="0">
            <a:spAutoFit/>
          </a:bodyPr>
          <a:lstStyle/>
          <a:p>
            <a:r>
              <a:rPr lang="en-US" sz="3200" dirty="0">
                <a:solidFill>
                  <a:srgbClr val="465467"/>
                </a:solidFill>
              </a:rPr>
              <a:t>2024/25 Surplus</a:t>
            </a:r>
          </a:p>
        </p:txBody>
      </p:sp>
      <p:sp>
        <p:nvSpPr>
          <p:cNvPr id="14" name="Content Placeholder 2">
            <a:extLst>
              <a:ext uri="{FF2B5EF4-FFF2-40B4-BE49-F238E27FC236}">
                <a16:creationId xmlns:a16="http://schemas.microsoft.com/office/drawing/2014/main" id="{83A37BBD-B6F7-CEC6-5D6D-A8C8CF191BCD}"/>
              </a:ext>
            </a:extLst>
          </p:cNvPr>
          <p:cNvSpPr>
            <a:spLocks noGrp="1"/>
          </p:cNvSpPr>
          <p:nvPr>
            <p:ph idx="1"/>
          </p:nvPr>
        </p:nvSpPr>
        <p:spPr>
          <a:xfrm>
            <a:off x="872836" y="2004542"/>
            <a:ext cx="10515600" cy="4351807"/>
          </a:xfrm>
        </p:spPr>
        <p:txBody>
          <a:bodyPr>
            <a:normAutofit fontScale="92500" lnSpcReduction="20000"/>
          </a:bodyPr>
          <a:lstStyle/>
          <a:p>
            <a:pPr lvl="1"/>
            <a:r>
              <a:rPr lang="en-US" dirty="0"/>
              <a:t>Revenue Received	</a:t>
            </a:r>
            <a:r>
              <a:rPr lang="en-US" b="1" dirty="0"/>
              <a:t>R368,894</a:t>
            </a:r>
          </a:p>
          <a:p>
            <a:pPr lvl="1"/>
            <a:r>
              <a:rPr lang="en-US" dirty="0"/>
              <a:t>Other Income		</a:t>
            </a:r>
            <a:r>
              <a:rPr lang="en-US" b="1" dirty="0"/>
              <a:t>R114,500</a:t>
            </a:r>
            <a:r>
              <a:rPr lang="en-US" dirty="0"/>
              <a:t> 	(SKNW Camera Assets)</a:t>
            </a:r>
          </a:p>
          <a:p>
            <a:pPr marL="914400" lvl="2" indent="0">
              <a:buNone/>
            </a:pPr>
            <a:r>
              <a:rPr lang="en-US" dirty="0"/>
              <a:t>			</a:t>
            </a:r>
            <a:r>
              <a:rPr lang="en-US" sz="2400" b="1" dirty="0"/>
              <a:t>R176,659</a:t>
            </a:r>
            <a:r>
              <a:rPr lang="en-US" sz="2400" dirty="0"/>
              <a:t>	(SKNW &amp; FEGF Fund Donations) </a:t>
            </a:r>
          </a:p>
          <a:p>
            <a:pPr lvl="1"/>
            <a:r>
              <a:rPr lang="en-US" dirty="0"/>
              <a:t>Expensed			</a:t>
            </a:r>
            <a:r>
              <a:rPr lang="en-US" b="1" dirty="0"/>
              <a:t>R179,396 </a:t>
            </a:r>
          </a:p>
          <a:p>
            <a:pPr marL="4171950" lvl="8" indent="-514350">
              <a:buFont typeface="+mj-lt"/>
              <a:buAutoNum type="romanLcPeriod"/>
            </a:pPr>
            <a:r>
              <a:rPr lang="en-US" sz="2000" dirty="0"/>
              <a:t>R44,081	Environmental Upgrade</a:t>
            </a:r>
          </a:p>
          <a:p>
            <a:pPr marL="4171950" lvl="8" indent="-514350">
              <a:buFont typeface="+mj-lt"/>
              <a:buAutoNum type="romanLcPeriod"/>
            </a:pPr>
            <a:r>
              <a:rPr lang="en-US" sz="2000" dirty="0"/>
              <a:t>R25,328	Repairs &amp; Maintenance</a:t>
            </a:r>
          </a:p>
          <a:p>
            <a:pPr marL="4171950" lvl="8" indent="-514350">
              <a:buFont typeface="+mj-lt"/>
              <a:buAutoNum type="romanLcPeriod"/>
            </a:pPr>
            <a:r>
              <a:rPr lang="en-US" sz="2000" dirty="0"/>
              <a:t>R32,368	Accounting &amp; Admin</a:t>
            </a:r>
          </a:p>
          <a:p>
            <a:pPr marL="4171950" lvl="8" indent="-514350">
              <a:buFont typeface="+mj-lt"/>
              <a:buAutoNum type="romanLcPeriod"/>
            </a:pPr>
            <a:r>
              <a:rPr lang="en-US" sz="2000" dirty="0"/>
              <a:t>R18,418	Public Safety</a:t>
            </a:r>
          </a:p>
          <a:p>
            <a:pPr marL="4171950" lvl="8" indent="-514350">
              <a:buFont typeface="+mj-lt"/>
              <a:buAutoNum type="romanLcPeriod"/>
            </a:pPr>
            <a:r>
              <a:rPr lang="en-US" sz="2000" dirty="0"/>
              <a:t>R17,082	Seed Capital to SKNW</a:t>
            </a:r>
          </a:p>
          <a:p>
            <a:pPr marL="4171950" lvl="8" indent="-514350">
              <a:buFont typeface="+mj-lt"/>
              <a:buAutoNum type="romanLcPeriod"/>
            </a:pPr>
            <a:r>
              <a:rPr lang="en-US" sz="2000" dirty="0"/>
              <a:t>R8759	Insurance</a:t>
            </a:r>
          </a:p>
          <a:p>
            <a:pPr marL="4171950" lvl="8" indent="-514350">
              <a:buFont typeface="+mj-lt"/>
              <a:buAutoNum type="romanLcPeriod"/>
            </a:pPr>
            <a:r>
              <a:rPr lang="en-US" sz="2000" dirty="0"/>
              <a:t>R9,000	Auditors</a:t>
            </a:r>
          </a:p>
          <a:p>
            <a:pPr marL="4171950" lvl="8" indent="-514350">
              <a:buFont typeface="+mj-lt"/>
              <a:buAutoNum type="romanLcPeriod"/>
            </a:pPr>
            <a:r>
              <a:rPr lang="en-US" sz="2000" dirty="0"/>
              <a:t>R23,360	Other</a:t>
            </a:r>
          </a:p>
          <a:p>
            <a:pPr marL="4171950" lvl="8" indent="-514350">
              <a:buFont typeface="+mj-lt"/>
              <a:buAutoNum type="romanLcPeriod"/>
            </a:pPr>
            <a:endParaRPr lang="en-US" dirty="0"/>
          </a:p>
          <a:p>
            <a:pPr lvl="1"/>
            <a:r>
              <a:rPr lang="en-US" dirty="0"/>
              <a:t>Surplus For the Year 	</a:t>
            </a:r>
            <a:r>
              <a:rPr lang="en-US" b="1" dirty="0"/>
              <a:t>R480,657</a:t>
            </a:r>
            <a:endParaRPr lang="en-US" dirty="0"/>
          </a:p>
          <a:p>
            <a:pPr lvl="1"/>
            <a:r>
              <a:rPr lang="en-US" dirty="0"/>
              <a:t>All compliance and regulatory items are complete.</a:t>
            </a:r>
            <a:endParaRPr lang="en-GB" dirty="0"/>
          </a:p>
        </p:txBody>
      </p:sp>
      <p:sp>
        <p:nvSpPr>
          <p:cNvPr id="2" name="Rectangle 1">
            <a:extLst>
              <a:ext uri="{FF2B5EF4-FFF2-40B4-BE49-F238E27FC236}">
                <a16:creationId xmlns:a16="http://schemas.microsoft.com/office/drawing/2014/main" id="{43F31456-B847-C508-9DFC-5BACDFEAF35F}"/>
              </a:ext>
            </a:extLst>
          </p:cNvPr>
          <p:cNvSpPr/>
          <p:nvPr/>
        </p:nvSpPr>
        <p:spPr>
          <a:xfrm>
            <a:off x="803564" y="5451894"/>
            <a:ext cx="9688040" cy="847385"/>
          </a:xfrm>
          <a:prstGeom prst="rect">
            <a:avLst/>
          </a:prstGeom>
          <a:noFill/>
          <a:ln w="38100" cap="rnd">
            <a:solidFill>
              <a:srgbClr val="6DBFF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extLst>
              <a:ext uri="{FF2B5EF4-FFF2-40B4-BE49-F238E27FC236}">
                <a16:creationId xmlns:a16="http://schemas.microsoft.com/office/drawing/2014/main" id="{6770D8BF-CF7B-D1BA-EE75-A78790CE9754}"/>
              </a:ext>
            </a:extLst>
          </p:cNvPr>
          <p:cNvSpPr/>
          <p:nvPr/>
        </p:nvSpPr>
        <p:spPr>
          <a:xfrm flipV="1">
            <a:off x="872836" y="1705240"/>
            <a:ext cx="9688040" cy="3689584"/>
          </a:xfrm>
          <a:prstGeom prst="rect">
            <a:avLst/>
          </a:prstGeom>
          <a:solidFill>
            <a:schemeClr val="bg1">
              <a:alpha val="77000"/>
            </a:schemeClr>
          </a:solidFill>
          <a:ln w="3810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31431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C89E-1DA3-6ABB-39AA-59113A8BB0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E119-28E2-7002-09AC-9415FC05CC09}"/>
              </a:ext>
            </a:extLst>
          </p:cNvPr>
          <p:cNvSpPr>
            <a:spLocks noGrp="1"/>
          </p:cNvSpPr>
          <p:nvPr>
            <p:ph type="sldNum" sz="quarter" idx="12"/>
          </p:nvPr>
        </p:nvSpPr>
        <p:spPr/>
        <p:txBody>
          <a:bodyPr/>
          <a:lstStyle/>
          <a:p>
            <a:fld id="{D3A93B49-BF3B-4CCE-AE9A-E1CA90F63C7B}" type="slidenum">
              <a:rPr lang="en-ZA" smtClean="0"/>
              <a:t>31</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1884483C-09EC-F27A-395C-4A41253D41E2}"/>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294F529B-B9CE-7941-D83B-1D81F9A8D3A4}"/>
              </a:ext>
            </a:extLst>
          </p:cNvPr>
          <p:cNvSpPr txBox="1"/>
          <p:nvPr/>
        </p:nvSpPr>
        <p:spPr>
          <a:xfrm>
            <a:off x="796386" y="558721"/>
            <a:ext cx="4201022" cy="584775"/>
          </a:xfrm>
          <a:prstGeom prst="rect">
            <a:avLst/>
          </a:prstGeom>
          <a:noFill/>
          <a:effectLst/>
        </p:spPr>
        <p:txBody>
          <a:bodyPr wrap="none" rtlCol="0">
            <a:spAutoFit/>
          </a:bodyPr>
          <a:lstStyle/>
          <a:p>
            <a:r>
              <a:rPr lang="en-US" sz="3200" dirty="0">
                <a:solidFill>
                  <a:srgbClr val="465467"/>
                </a:solidFill>
              </a:rPr>
              <a:t>2026/27 Budget Surplus</a:t>
            </a:r>
          </a:p>
        </p:txBody>
      </p:sp>
      <p:pic>
        <p:nvPicPr>
          <p:cNvPr id="9" name="Picture 8">
            <a:extLst>
              <a:ext uri="{FF2B5EF4-FFF2-40B4-BE49-F238E27FC236}">
                <a16:creationId xmlns:a16="http://schemas.microsoft.com/office/drawing/2014/main" id="{6CB2F3D0-36E2-21CD-5094-BBCC66C64DB4}"/>
              </a:ext>
            </a:extLst>
          </p:cNvPr>
          <p:cNvPicPr>
            <a:picLocks noChangeAspect="1"/>
          </p:cNvPicPr>
          <p:nvPr/>
        </p:nvPicPr>
        <p:blipFill>
          <a:blip r:embed="rId4"/>
          <a:stretch>
            <a:fillRect/>
          </a:stretch>
        </p:blipFill>
        <p:spPr>
          <a:xfrm>
            <a:off x="2142427" y="1695976"/>
            <a:ext cx="7588169" cy="4245532"/>
          </a:xfrm>
          <a:prstGeom prst="rect">
            <a:avLst/>
          </a:prstGeom>
        </p:spPr>
      </p:pic>
    </p:spTree>
    <p:extLst>
      <p:ext uri="{BB962C8B-B14F-4D97-AF65-F5344CB8AC3E}">
        <p14:creationId xmlns:p14="http://schemas.microsoft.com/office/powerpoint/2010/main" val="4064508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1F2B"/>
        </a:solidFill>
        <a:effectLst/>
      </p:bgPr>
    </p:bg>
    <p:spTree>
      <p:nvGrpSpPr>
        <p:cNvPr id="1" name="">
          <a:extLst>
            <a:ext uri="{FF2B5EF4-FFF2-40B4-BE49-F238E27FC236}">
              <a16:creationId xmlns:a16="http://schemas.microsoft.com/office/drawing/2014/main" id="{C5CF4CE9-288F-90F0-E029-1BC79F0E2C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81A69A-B18E-7233-8578-29AF45C443D1}"/>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Approval of Surplus Funds </a:t>
            </a:r>
          </a:p>
        </p:txBody>
      </p:sp>
      <p:sp>
        <p:nvSpPr>
          <p:cNvPr id="3" name="TextBox 2">
            <a:extLst>
              <a:ext uri="{FF2B5EF4-FFF2-40B4-BE49-F238E27FC236}">
                <a16:creationId xmlns:a16="http://schemas.microsoft.com/office/drawing/2014/main" id="{C26CE404-856D-045E-2336-3482A3B2D143}"/>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pic>
        <p:nvPicPr>
          <p:cNvPr id="10" name="Graphic 9">
            <a:extLst>
              <a:ext uri="{FF2B5EF4-FFF2-40B4-BE49-F238E27FC236}">
                <a16:creationId xmlns:a16="http://schemas.microsoft.com/office/drawing/2014/main" id="{24589AA8-5248-E5D7-1A83-2C8551ED4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Tree>
    <p:extLst>
      <p:ext uri="{BB962C8B-B14F-4D97-AF65-F5344CB8AC3E}">
        <p14:creationId xmlns:p14="http://schemas.microsoft.com/office/powerpoint/2010/main" val="90625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6A1D66-C9D0-67A2-40F4-ED77196CF5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18DB6B-B389-FDB2-4EF0-FA597021A41E}"/>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3" name="TextBox 2">
            <a:extLst>
              <a:ext uri="{FF2B5EF4-FFF2-40B4-BE49-F238E27FC236}">
                <a16:creationId xmlns:a16="http://schemas.microsoft.com/office/drawing/2014/main" id="{150D1DA5-E8C3-B7A1-4D05-F041A01F8CE1}"/>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rgbClr val="5B718F"/>
                </a:solidFill>
                <a:cs typeface="Arial"/>
              </a:rPr>
              <a:t>Noting of Audited Financial Statements</a:t>
            </a:r>
            <a:endParaRPr lang="en-US" sz="2800" dirty="0">
              <a:solidFill>
                <a:srgbClr val="5B718F"/>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Surplus funds </a:t>
            </a: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Election of Board</a:t>
            </a:r>
          </a:p>
        </p:txBody>
      </p:sp>
    </p:spTree>
    <p:extLst>
      <p:ext uri="{BB962C8B-B14F-4D97-AF65-F5344CB8AC3E}">
        <p14:creationId xmlns:p14="http://schemas.microsoft.com/office/powerpoint/2010/main" val="4108192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6013-6674-89CA-4004-2A8DB1ED45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B4DD9-1D90-A869-5CF2-796F5AE3971C}"/>
              </a:ext>
            </a:extLst>
          </p:cNvPr>
          <p:cNvSpPr>
            <a:spLocks noGrp="1"/>
          </p:cNvSpPr>
          <p:nvPr>
            <p:ph type="sldNum" sz="quarter" idx="12"/>
          </p:nvPr>
        </p:nvSpPr>
        <p:spPr/>
        <p:txBody>
          <a:bodyPr/>
          <a:lstStyle/>
          <a:p>
            <a:fld id="{D3A93B49-BF3B-4CCE-AE9A-E1CA90F63C7B}" type="slidenum">
              <a:rPr lang="en-ZA" smtClean="0"/>
              <a:t>34</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7F6CB731-E453-A191-EC38-0D51AAE6FCD4}"/>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21E122C-9898-A38E-92EB-FD03AFBD1C43}"/>
              </a:ext>
            </a:extLst>
          </p:cNvPr>
          <p:cNvSpPr txBox="1"/>
          <p:nvPr/>
        </p:nvSpPr>
        <p:spPr>
          <a:xfrm>
            <a:off x="796386" y="558721"/>
            <a:ext cx="2641685" cy="584775"/>
          </a:xfrm>
          <a:prstGeom prst="rect">
            <a:avLst/>
          </a:prstGeom>
          <a:noFill/>
          <a:effectLst/>
        </p:spPr>
        <p:txBody>
          <a:bodyPr wrap="none" rtlCol="0">
            <a:spAutoFit/>
          </a:bodyPr>
          <a:lstStyle/>
          <a:p>
            <a:r>
              <a:rPr lang="en-US" sz="3200" dirty="0">
                <a:solidFill>
                  <a:srgbClr val="465467"/>
                </a:solidFill>
              </a:rPr>
              <a:t>Fire Protection</a:t>
            </a:r>
          </a:p>
        </p:txBody>
      </p:sp>
      <p:sp>
        <p:nvSpPr>
          <p:cNvPr id="7" name="Content Placeholder 2">
            <a:extLst>
              <a:ext uri="{FF2B5EF4-FFF2-40B4-BE49-F238E27FC236}">
                <a16:creationId xmlns:a16="http://schemas.microsoft.com/office/drawing/2014/main" id="{88C96C98-05AD-E10D-217A-93995DCA2B52}"/>
              </a:ext>
            </a:extLst>
          </p:cNvPr>
          <p:cNvSpPr>
            <a:spLocks noGrp="1"/>
          </p:cNvSpPr>
          <p:nvPr>
            <p:ph idx="1"/>
          </p:nvPr>
        </p:nvSpPr>
        <p:spPr>
          <a:xfrm>
            <a:off x="838200" y="1368334"/>
            <a:ext cx="5257800" cy="1894081"/>
          </a:xfrm>
        </p:spPr>
        <p:txBody>
          <a:bodyPr>
            <a:normAutofit/>
          </a:bodyPr>
          <a:lstStyle/>
          <a:p>
            <a:pPr marL="0" indent="0">
              <a:buNone/>
            </a:pPr>
            <a:r>
              <a:rPr lang="en-GB" sz="2400" b="1" dirty="0">
                <a:solidFill>
                  <a:srgbClr val="131F2B"/>
                </a:solidFill>
              </a:rPr>
              <a:t>Projects</a:t>
            </a:r>
          </a:p>
          <a:p>
            <a:pPr marL="571500" indent="-342900">
              <a:lnSpc>
                <a:spcPct val="100000"/>
              </a:lnSpc>
            </a:pPr>
            <a:r>
              <a:rPr lang="en-US" sz="2300" dirty="0">
                <a:solidFill>
                  <a:srgbClr val="131F2B"/>
                </a:solidFill>
              </a:rPr>
              <a:t>Subcommittee &amp; Volunteer program</a:t>
            </a:r>
          </a:p>
          <a:p>
            <a:pPr marL="571500" indent="-342900">
              <a:lnSpc>
                <a:spcPct val="100000"/>
              </a:lnSpc>
            </a:pPr>
            <a:r>
              <a:rPr lang="en-US" sz="2300" dirty="0">
                <a:solidFill>
                  <a:srgbClr val="131F2B"/>
                </a:solidFill>
              </a:rPr>
              <a:t>Deployment Protocol	</a:t>
            </a:r>
          </a:p>
          <a:p>
            <a:pPr marL="742950" indent="-514350">
              <a:lnSpc>
                <a:spcPct val="100000"/>
              </a:lnSpc>
            </a:pPr>
            <a:endParaRPr lang="en-GB" sz="1900" dirty="0">
              <a:solidFill>
                <a:srgbClr val="131F2B"/>
              </a:solidFill>
            </a:endParaRPr>
          </a:p>
          <a:p>
            <a:endParaRPr lang="en-ZA" sz="1900" dirty="0">
              <a:solidFill>
                <a:srgbClr val="131F2B"/>
              </a:solidFill>
            </a:endParaRPr>
          </a:p>
        </p:txBody>
      </p:sp>
      <p:sp>
        <p:nvSpPr>
          <p:cNvPr id="2" name="Content Placeholder 2">
            <a:extLst>
              <a:ext uri="{FF2B5EF4-FFF2-40B4-BE49-F238E27FC236}">
                <a16:creationId xmlns:a16="http://schemas.microsoft.com/office/drawing/2014/main" id="{736A0391-E394-A70A-7360-7FBCB7448B0F}"/>
              </a:ext>
            </a:extLst>
          </p:cNvPr>
          <p:cNvSpPr txBox="1">
            <a:spLocks/>
          </p:cNvSpPr>
          <p:nvPr/>
        </p:nvSpPr>
        <p:spPr>
          <a:xfrm>
            <a:off x="872836" y="2966197"/>
            <a:ext cx="10515600" cy="3333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131F2B"/>
                </a:solidFill>
              </a:rPr>
              <a:t>Maintenance</a:t>
            </a:r>
          </a:p>
          <a:p>
            <a:pPr marL="571500" indent="-342900">
              <a:lnSpc>
                <a:spcPct val="100000"/>
              </a:lnSpc>
            </a:pPr>
            <a:r>
              <a:rPr lang="en-US" sz="2300" dirty="0">
                <a:solidFill>
                  <a:srgbClr val="131F2B"/>
                </a:solidFill>
              </a:rPr>
              <a:t>Training</a:t>
            </a:r>
          </a:p>
          <a:p>
            <a:pPr marL="571500" indent="-342900">
              <a:lnSpc>
                <a:spcPct val="100000"/>
              </a:lnSpc>
            </a:pPr>
            <a:r>
              <a:rPr lang="en-US" sz="2300" dirty="0">
                <a:solidFill>
                  <a:srgbClr val="131F2B"/>
                </a:solidFill>
              </a:rPr>
              <a:t>Continues risk assessment</a:t>
            </a:r>
          </a:p>
          <a:p>
            <a:pPr marL="571500" indent="-342900">
              <a:lnSpc>
                <a:spcPct val="100000"/>
              </a:lnSpc>
            </a:pPr>
            <a:r>
              <a:rPr lang="en-US" sz="2300" dirty="0">
                <a:solidFill>
                  <a:srgbClr val="131F2B"/>
                </a:solidFill>
              </a:rPr>
              <a:t>Communications &amp; Awareness</a:t>
            </a:r>
          </a:p>
          <a:p>
            <a:pPr marL="571500" indent="-342900">
              <a:lnSpc>
                <a:spcPct val="100000"/>
              </a:lnSpc>
            </a:pPr>
            <a:r>
              <a:rPr lang="en-US" sz="2300" dirty="0">
                <a:solidFill>
                  <a:srgbClr val="131F2B"/>
                </a:solidFill>
              </a:rPr>
              <a:t>Fire Hydrant Checks</a:t>
            </a:r>
          </a:p>
          <a:p>
            <a:pPr marL="571500" indent="-342900">
              <a:lnSpc>
                <a:spcPct val="100000"/>
              </a:lnSpc>
            </a:pPr>
            <a:r>
              <a:rPr lang="en-US" sz="2300" dirty="0">
                <a:solidFill>
                  <a:srgbClr val="131F2B"/>
                </a:solidFill>
              </a:rPr>
              <a:t>Fire Break monitoring &amp; Reporting</a:t>
            </a:r>
          </a:p>
          <a:p>
            <a:pPr marL="571500" indent="-342900">
              <a:lnSpc>
                <a:spcPct val="100000"/>
              </a:lnSpc>
            </a:pPr>
            <a:r>
              <a:rPr lang="en-US" sz="2300" dirty="0">
                <a:solidFill>
                  <a:srgbClr val="131F2B"/>
                </a:solidFill>
              </a:rPr>
              <a:t>Alien Vegetation monitoring, reporting &amp; coordination with Environment portfolio</a:t>
            </a:r>
          </a:p>
          <a:p>
            <a:pPr marL="742950" indent="-514350">
              <a:lnSpc>
                <a:spcPct val="100000"/>
              </a:lnSpc>
            </a:pPr>
            <a:endParaRPr lang="en-GB" sz="1900" dirty="0">
              <a:solidFill>
                <a:srgbClr val="131F2B"/>
              </a:solidFill>
            </a:endParaRPr>
          </a:p>
          <a:p>
            <a:endParaRPr lang="en-ZA" sz="1900" dirty="0">
              <a:solidFill>
                <a:srgbClr val="131F2B"/>
              </a:solidFill>
            </a:endParaRPr>
          </a:p>
        </p:txBody>
      </p:sp>
      <p:sp>
        <p:nvSpPr>
          <p:cNvPr id="6" name="Content Placeholder 2">
            <a:extLst>
              <a:ext uri="{FF2B5EF4-FFF2-40B4-BE49-F238E27FC236}">
                <a16:creationId xmlns:a16="http://schemas.microsoft.com/office/drawing/2014/main" id="{689564CA-C438-3469-46CF-0BB25A37DCCE}"/>
              </a:ext>
            </a:extLst>
          </p:cNvPr>
          <p:cNvSpPr txBox="1">
            <a:spLocks/>
          </p:cNvSpPr>
          <p:nvPr/>
        </p:nvSpPr>
        <p:spPr>
          <a:xfrm>
            <a:off x="6130636" y="1368334"/>
            <a:ext cx="5908964" cy="2460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131F2B"/>
                </a:solidFill>
              </a:rPr>
              <a:t>Projects</a:t>
            </a:r>
          </a:p>
          <a:p>
            <a:pPr marL="571500" indent="-342900">
              <a:lnSpc>
                <a:spcPct val="100000"/>
              </a:lnSpc>
            </a:pPr>
            <a:r>
              <a:rPr lang="en-US" sz="2300" dirty="0">
                <a:solidFill>
                  <a:srgbClr val="131F2B"/>
                </a:solidFill>
              </a:rPr>
              <a:t>Firebreak &amp; Wildland Fire Risk mitigation</a:t>
            </a:r>
          </a:p>
          <a:p>
            <a:pPr marL="571500" indent="-342900">
              <a:lnSpc>
                <a:spcPct val="100000"/>
              </a:lnSpc>
            </a:pPr>
            <a:r>
              <a:rPr lang="en-US" sz="2300" dirty="0">
                <a:solidFill>
                  <a:srgbClr val="131F2B"/>
                </a:solidFill>
              </a:rPr>
              <a:t>Ownership, Roles &amp; Responsibilities</a:t>
            </a:r>
          </a:p>
          <a:p>
            <a:pPr marL="571500" indent="-342900">
              <a:lnSpc>
                <a:spcPct val="100000"/>
              </a:lnSpc>
            </a:pPr>
            <a:r>
              <a:rPr lang="en-US" sz="2600" b="1" dirty="0">
                <a:solidFill>
                  <a:schemeClr val="accent5">
                    <a:lumMod val="75000"/>
                  </a:schemeClr>
                </a:solidFill>
              </a:rPr>
              <a:t>9 STEP Resolution Process</a:t>
            </a:r>
          </a:p>
          <a:p>
            <a:pPr marL="571500" indent="-342900">
              <a:lnSpc>
                <a:spcPct val="100000"/>
              </a:lnSpc>
            </a:pPr>
            <a:r>
              <a:rPr lang="en-US" sz="2600" b="1" dirty="0">
                <a:solidFill>
                  <a:schemeClr val="accent5">
                    <a:lumMod val="75000"/>
                  </a:schemeClr>
                </a:solidFill>
              </a:rPr>
              <a:t>3 x 3 Awareness</a:t>
            </a:r>
          </a:p>
          <a:p>
            <a:pPr marL="742950" indent="-514350">
              <a:lnSpc>
                <a:spcPct val="100000"/>
              </a:lnSpc>
            </a:pPr>
            <a:endParaRPr lang="en-GB" sz="1900" dirty="0">
              <a:solidFill>
                <a:srgbClr val="131F2B"/>
              </a:solidFill>
            </a:endParaRPr>
          </a:p>
          <a:p>
            <a:endParaRPr lang="en-ZA" sz="1900" dirty="0">
              <a:solidFill>
                <a:srgbClr val="131F2B"/>
              </a:solidFill>
            </a:endParaRPr>
          </a:p>
        </p:txBody>
      </p:sp>
    </p:spTree>
    <p:extLst>
      <p:ext uri="{BB962C8B-B14F-4D97-AF65-F5344CB8AC3E}">
        <p14:creationId xmlns:p14="http://schemas.microsoft.com/office/powerpoint/2010/main" val="1370949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5694-658D-A5B0-411E-1E3456AC7F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883F4E-38FE-308A-5136-1FEC0BA08C59}"/>
              </a:ext>
            </a:extLst>
          </p:cNvPr>
          <p:cNvSpPr>
            <a:spLocks noGrp="1"/>
          </p:cNvSpPr>
          <p:nvPr>
            <p:ph type="sldNum" sz="quarter" idx="12"/>
          </p:nvPr>
        </p:nvSpPr>
        <p:spPr/>
        <p:txBody>
          <a:bodyPr/>
          <a:lstStyle/>
          <a:p>
            <a:fld id="{D3A93B49-BF3B-4CCE-AE9A-E1CA90F63C7B}" type="slidenum">
              <a:rPr lang="en-ZA" smtClean="0"/>
              <a:t>35</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961653F5-FBD8-5C63-0E6B-D86CD027435E}"/>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7C45A6BE-85BB-749F-7E25-F6632B2F0DFC}"/>
              </a:ext>
            </a:extLst>
          </p:cNvPr>
          <p:cNvSpPr txBox="1"/>
          <p:nvPr/>
        </p:nvSpPr>
        <p:spPr>
          <a:xfrm>
            <a:off x="796386" y="558721"/>
            <a:ext cx="1527982" cy="584775"/>
          </a:xfrm>
          <a:prstGeom prst="rect">
            <a:avLst/>
          </a:prstGeom>
          <a:noFill/>
          <a:effectLst/>
        </p:spPr>
        <p:txBody>
          <a:bodyPr wrap="none" rtlCol="0">
            <a:spAutoFit/>
          </a:bodyPr>
          <a:lstStyle/>
          <a:p>
            <a:r>
              <a:rPr lang="en-US" sz="3200" dirty="0">
                <a:solidFill>
                  <a:srgbClr val="465467"/>
                </a:solidFill>
              </a:rPr>
              <a:t>Security</a:t>
            </a:r>
          </a:p>
        </p:txBody>
      </p:sp>
      <p:sp>
        <p:nvSpPr>
          <p:cNvPr id="7" name="Content Placeholder 2">
            <a:extLst>
              <a:ext uri="{FF2B5EF4-FFF2-40B4-BE49-F238E27FC236}">
                <a16:creationId xmlns:a16="http://schemas.microsoft.com/office/drawing/2014/main" id="{B03FB2AC-8ECE-5AC2-33FC-76B47BB7B79D}"/>
              </a:ext>
            </a:extLst>
          </p:cNvPr>
          <p:cNvSpPr>
            <a:spLocks noGrp="1"/>
          </p:cNvSpPr>
          <p:nvPr>
            <p:ph idx="1"/>
          </p:nvPr>
        </p:nvSpPr>
        <p:spPr>
          <a:xfrm>
            <a:off x="872836" y="1486958"/>
            <a:ext cx="10515600" cy="5022707"/>
          </a:xfrm>
        </p:spPr>
        <p:txBody>
          <a:bodyPr>
            <a:normAutofit lnSpcReduction="10000"/>
          </a:bodyPr>
          <a:lstStyle/>
          <a:p>
            <a:pPr marL="0" indent="0">
              <a:buNone/>
            </a:pPr>
            <a:r>
              <a:rPr lang="en-GB" sz="2400" b="1" dirty="0">
                <a:solidFill>
                  <a:srgbClr val="131F2B"/>
                </a:solidFill>
              </a:rPr>
              <a:t>Projects</a:t>
            </a:r>
          </a:p>
          <a:p>
            <a:pPr marL="0" indent="0">
              <a:lnSpc>
                <a:spcPct val="110000"/>
              </a:lnSpc>
              <a:buNone/>
            </a:pPr>
            <a:r>
              <a:rPr lang="en-US" sz="2000" dirty="0">
                <a:solidFill>
                  <a:srgbClr val="313D4D"/>
                </a:solidFill>
              </a:rPr>
              <a:t>Mr. Manu </a:t>
            </a:r>
            <a:r>
              <a:rPr lang="en-US" sz="2000" dirty="0" err="1">
                <a:solidFill>
                  <a:srgbClr val="313D4D"/>
                </a:solidFill>
              </a:rPr>
              <a:t>Choudree</a:t>
            </a:r>
            <a:r>
              <a:rPr lang="en-US" sz="2000" dirty="0">
                <a:solidFill>
                  <a:srgbClr val="313D4D"/>
                </a:solidFill>
              </a:rPr>
              <a:t> instrumental to not only the SK Security initiatives but for the entire Southern Peninsular security network. This devastating loss also resulted in the restructuring of Mach1 which delayed the CCTV project. We are pleased to advise the new CCTV Layout Design is ready for implementation as of 1</a:t>
            </a:r>
            <a:r>
              <a:rPr lang="en-US" sz="2000" baseline="30000" dirty="0">
                <a:solidFill>
                  <a:srgbClr val="313D4D"/>
                </a:solidFill>
              </a:rPr>
              <a:t>st</a:t>
            </a:r>
            <a:r>
              <a:rPr lang="en-US" sz="2000" dirty="0">
                <a:solidFill>
                  <a:srgbClr val="313D4D"/>
                </a:solidFill>
              </a:rPr>
              <a:t> November 2025 </a:t>
            </a:r>
          </a:p>
          <a:p>
            <a:pPr marL="800100" lvl="1" indent="-342900">
              <a:buFont typeface="+mj-lt"/>
              <a:buAutoNum type="arabicPeriod"/>
            </a:pPr>
            <a:endParaRPr lang="en-US" sz="2000" dirty="0"/>
          </a:p>
          <a:p>
            <a:pPr marL="1257300" lvl="2" indent="-342900">
              <a:buFont typeface="+mj-lt"/>
              <a:buAutoNum type="arabicPeriod"/>
            </a:pPr>
            <a:r>
              <a:rPr lang="en-US" sz="2400" dirty="0"/>
              <a:t>Phase 1 – Runciman Drive backed properties in FY2025/26</a:t>
            </a:r>
          </a:p>
          <a:p>
            <a:pPr marL="1257300" lvl="2" indent="-342900">
              <a:buFont typeface="+mj-lt"/>
              <a:buAutoNum type="arabicPeriod"/>
            </a:pPr>
            <a:r>
              <a:rPr lang="en-US" sz="2400" dirty="0">
                <a:solidFill>
                  <a:srgbClr val="5B718F"/>
                </a:solidFill>
              </a:rPr>
              <a:t>Phase 2 - TMNP backed properties in FY 2026/27</a:t>
            </a:r>
          </a:p>
          <a:p>
            <a:pPr marL="1257300" lvl="2" indent="-342900">
              <a:buFont typeface="+mj-lt"/>
              <a:buAutoNum type="arabicPeriod"/>
            </a:pPr>
            <a:r>
              <a:rPr lang="en-US" sz="2400" dirty="0">
                <a:solidFill>
                  <a:srgbClr val="5B718F"/>
                </a:solidFill>
              </a:rPr>
              <a:t>Phase 3  - Navy backed properties in FY 2027/28</a:t>
            </a:r>
          </a:p>
          <a:p>
            <a:pPr marL="1257300" lvl="2" indent="-342900">
              <a:buFont typeface="+mj-lt"/>
              <a:buAutoNum type="arabicPeriod"/>
            </a:pPr>
            <a:r>
              <a:rPr lang="en-US" sz="2400" dirty="0">
                <a:solidFill>
                  <a:srgbClr val="5B718F"/>
                </a:solidFill>
              </a:rPr>
              <a:t>Phase 4 – St Barts backed properties in FY2028/29</a:t>
            </a:r>
          </a:p>
          <a:p>
            <a:pPr marL="1257300" lvl="2" indent="-342900">
              <a:buFont typeface="+mj-lt"/>
              <a:buAutoNum type="arabicPeriod"/>
            </a:pPr>
            <a:endParaRPr lang="en-US" dirty="0"/>
          </a:p>
          <a:p>
            <a:r>
              <a:rPr lang="en-US" sz="2000" dirty="0">
                <a:solidFill>
                  <a:srgbClr val="313D4D"/>
                </a:solidFill>
              </a:rPr>
              <a:t>See preliminary camera locations in next slides for Runciman Drive. </a:t>
            </a:r>
          </a:p>
          <a:p>
            <a:r>
              <a:rPr lang="en-US" sz="2000" dirty="0">
                <a:solidFill>
                  <a:srgbClr val="313D4D"/>
                </a:solidFill>
              </a:rPr>
              <a:t>Wish to sincerely thank all the SK Residents who have kindly agreed to accommodate cameras on/in their property at zero cost. Without this the project would not be realized.</a:t>
            </a:r>
            <a:endParaRPr lang="en-GB" sz="2000" dirty="0">
              <a:solidFill>
                <a:srgbClr val="313D4D"/>
              </a:solidFill>
            </a:endParaRPr>
          </a:p>
          <a:p>
            <a:pPr marL="742950" indent="-514350">
              <a:lnSpc>
                <a:spcPct val="100000"/>
              </a:lnSpc>
            </a:pPr>
            <a:endParaRPr lang="en-GB" sz="1900" dirty="0">
              <a:solidFill>
                <a:srgbClr val="313D4D"/>
              </a:solidFill>
            </a:endParaRPr>
          </a:p>
          <a:p>
            <a:endParaRPr lang="en-ZA" sz="1900" dirty="0">
              <a:solidFill>
                <a:srgbClr val="131F2B"/>
              </a:solidFill>
            </a:endParaRPr>
          </a:p>
        </p:txBody>
      </p:sp>
    </p:spTree>
    <p:extLst>
      <p:ext uri="{BB962C8B-B14F-4D97-AF65-F5344CB8AC3E}">
        <p14:creationId xmlns:p14="http://schemas.microsoft.com/office/powerpoint/2010/main" val="1130775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13D4D"/>
        </a:solidFill>
        <a:effectLst/>
      </p:bgPr>
    </p:bg>
    <p:spTree>
      <p:nvGrpSpPr>
        <p:cNvPr id="1" name="">
          <a:extLst>
            <a:ext uri="{FF2B5EF4-FFF2-40B4-BE49-F238E27FC236}">
              <a16:creationId xmlns:a16="http://schemas.microsoft.com/office/drawing/2014/main" id="{3FAA0F3E-AB70-462D-53DC-34EAB60DF8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173FD-AB32-B4D5-5DD4-D7F3FD75A8EA}"/>
              </a:ext>
            </a:extLst>
          </p:cNvPr>
          <p:cNvSpPr>
            <a:spLocks noGrp="1"/>
          </p:cNvSpPr>
          <p:nvPr>
            <p:ph type="sldNum" sz="quarter" idx="12"/>
          </p:nvPr>
        </p:nvSpPr>
        <p:spPr>
          <a:xfrm>
            <a:off x="9111887" y="6492875"/>
            <a:ext cx="2743200" cy="365125"/>
          </a:xfrm>
        </p:spPr>
        <p:txBody>
          <a:bodyPr/>
          <a:lstStyle/>
          <a:p>
            <a:fld id="{D3A93B49-BF3B-4CCE-AE9A-E1CA90F63C7B}" type="slidenum">
              <a:rPr lang="en-ZA" smtClean="0"/>
              <a:t>36</a:t>
            </a:fld>
            <a:endParaRPr lang="en-ZA" dirty="0"/>
          </a:p>
        </p:txBody>
      </p:sp>
      <p:pic>
        <p:nvPicPr>
          <p:cNvPr id="5" name="Picture 4" descr="A blue logo with a lighthouse and a whale tail&#10;&#10;Description automatically generated">
            <a:extLst>
              <a:ext uri="{FF2B5EF4-FFF2-40B4-BE49-F238E27FC236}">
                <a16:creationId xmlns:a16="http://schemas.microsoft.com/office/drawing/2014/main" id="{EFE226EA-1297-DAC1-003F-AE199174847C}"/>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FD27BAD9-8779-C75D-846D-8152CB4EF9E0}"/>
              </a:ext>
            </a:extLst>
          </p:cNvPr>
          <p:cNvSpPr txBox="1"/>
          <p:nvPr/>
        </p:nvSpPr>
        <p:spPr>
          <a:xfrm>
            <a:off x="796386" y="558721"/>
            <a:ext cx="1527982" cy="584775"/>
          </a:xfrm>
          <a:prstGeom prst="rect">
            <a:avLst/>
          </a:prstGeom>
          <a:noFill/>
          <a:effectLst/>
        </p:spPr>
        <p:txBody>
          <a:bodyPr wrap="none" rtlCol="0">
            <a:spAutoFit/>
          </a:bodyPr>
          <a:lstStyle/>
          <a:p>
            <a:r>
              <a:rPr lang="en-US" sz="3200" dirty="0">
                <a:solidFill>
                  <a:srgbClr val="465467"/>
                </a:solidFill>
              </a:rPr>
              <a:t>Security</a:t>
            </a:r>
          </a:p>
        </p:txBody>
      </p:sp>
      <p:pic>
        <p:nvPicPr>
          <p:cNvPr id="9" name="Picture 8">
            <a:extLst>
              <a:ext uri="{FF2B5EF4-FFF2-40B4-BE49-F238E27FC236}">
                <a16:creationId xmlns:a16="http://schemas.microsoft.com/office/drawing/2014/main" id="{8B5BC198-A7F4-C93D-3A98-939F544D6BCF}"/>
              </a:ext>
            </a:extLst>
          </p:cNvPr>
          <p:cNvPicPr>
            <a:picLocks noChangeAspect="1"/>
          </p:cNvPicPr>
          <p:nvPr/>
        </p:nvPicPr>
        <p:blipFill>
          <a:blip r:embed="rId4"/>
          <a:srcRect l="13328" r="33521" b="-1"/>
          <a:stretch>
            <a:fillRect/>
          </a:stretch>
        </p:blipFill>
        <p:spPr>
          <a:xfrm>
            <a:off x="6078747" y="377275"/>
            <a:ext cx="5792945" cy="6103449"/>
          </a:xfrm>
          <a:prstGeom prst="rect">
            <a:avLst/>
          </a:prstGeom>
        </p:spPr>
      </p:pic>
      <p:pic>
        <p:nvPicPr>
          <p:cNvPr id="8" name="Picture 7">
            <a:extLst>
              <a:ext uri="{FF2B5EF4-FFF2-40B4-BE49-F238E27FC236}">
                <a16:creationId xmlns:a16="http://schemas.microsoft.com/office/drawing/2014/main" id="{146DA5F8-6B7F-590B-3BD6-0894ADB87E8F}"/>
              </a:ext>
            </a:extLst>
          </p:cNvPr>
          <p:cNvPicPr>
            <a:picLocks noChangeAspect="1"/>
          </p:cNvPicPr>
          <p:nvPr/>
        </p:nvPicPr>
        <p:blipFill>
          <a:blip r:embed="rId5"/>
          <a:srcRect r="-2" b="14498"/>
          <a:stretch>
            <a:fillRect/>
          </a:stretch>
        </p:blipFill>
        <p:spPr>
          <a:xfrm>
            <a:off x="336913" y="3553375"/>
            <a:ext cx="5629352" cy="2903856"/>
          </a:xfrm>
          <a:prstGeom prst="rect">
            <a:avLst/>
          </a:prstGeom>
        </p:spPr>
      </p:pic>
      <p:pic>
        <p:nvPicPr>
          <p:cNvPr id="10" name="Picture 9">
            <a:extLst>
              <a:ext uri="{FF2B5EF4-FFF2-40B4-BE49-F238E27FC236}">
                <a16:creationId xmlns:a16="http://schemas.microsoft.com/office/drawing/2014/main" id="{79E025FF-F2F8-8FF7-7893-2E7F6F9FB390}"/>
              </a:ext>
            </a:extLst>
          </p:cNvPr>
          <p:cNvPicPr>
            <a:picLocks noChangeAspect="1"/>
          </p:cNvPicPr>
          <p:nvPr/>
        </p:nvPicPr>
        <p:blipFill>
          <a:blip r:embed="rId6"/>
          <a:stretch>
            <a:fillRect/>
          </a:stretch>
        </p:blipFill>
        <p:spPr>
          <a:xfrm>
            <a:off x="336912" y="377275"/>
            <a:ext cx="5629352" cy="3133577"/>
          </a:xfrm>
          <a:prstGeom prst="rect">
            <a:avLst/>
          </a:prstGeom>
        </p:spPr>
      </p:pic>
      <p:sp>
        <p:nvSpPr>
          <p:cNvPr id="12" name="Rectangle 11">
            <a:extLst>
              <a:ext uri="{FF2B5EF4-FFF2-40B4-BE49-F238E27FC236}">
                <a16:creationId xmlns:a16="http://schemas.microsoft.com/office/drawing/2014/main" id="{176829AE-543A-CF95-15A5-82AF9BB4E0F8}"/>
              </a:ext>
            </a:extLst>
          </p:cNvPr>
          <p:cNvSpPr/>
          <p:nvPr/>
        </p:nvSpPr>
        <p:spPr>
          <a:xfrm>
            <a:off x="6096000" y="5334103"/>
            <a:ext cx="5759087" cy="781495"/>
          </a:xfrm>
          <a:prstGeom prst="rect">
            <a:avLst/>
          </a:prstGeom>
          <a:solidFill>
            <a:srgbClr val="111F2F">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1" name="TextBox 10">
            <a:extLst>
              <a:ext uri="{FF2B5EF4-FFF2-40B4-BE49-F238E27FC236}">
                <a16:creationId xmlns:a16="http://schemas.microsoft.com/office/drawing/2014/main" id="{99B4C9C6-3947-C5C6-04B0-D773064650B3}"/>
              </a:ext>
            </a:extLst>
          </p:cNvPr>
          <p:cNvSpPr txBox="1"/>
          <p:nvPr/>
        </p:nvSpPr>
        <p:spPr>
          <a:xfrm>
            <a:off x="6501642" y="5334104"/>
            <a:ext cx="4947153" cy="671851"/>
          </a:xfrm>
          <a:prstGeom prst="rect">
            <a:avLst/>
          </a:prstGeom>
          <a:noFill/>
        </p:spPr>
        <p:txBody>
          <a:bodyPr wrap="square">
            <a:spAutoFit/>
          </a:bodyPr>
          <a:lstStyle/>
          <a:p>
            <a:pPr marL="228600" algn="ctr">
              <a:lnSpc>
                <a:spcPct val="150000"/>
              </a:lnSpc>
              <a:defRPr/>
            </a:pPr>
            <a:r>
              <a:rPr lang="en-US" sz="2800" dirty="0">
                <a:solidFill>
                  <a:schemeClr val="bg1"/>
                </a:solidFill>
                <a:cs typeface="Arial"/>
              </a:rPr>
              <a:t>more in Q &amp; A….</a:t>
            </a:r>
          </a:p>
        </p:txBody>
      </p:sp>
    </p:spTree>
    <p:extLst>
      <p:ext uri="{BB962C8B-B14F-4D97-AF65-F5344CB8AC3E}">
        <p14:creationId xmlns:p14="http://schemas.microsoft.com/office/powerpoint/2010/main" val="3049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31F2B"/>
        </a:solidFill>
        <a:effectLst/>
      </p:bgPr>
    </p:bg>
    <p:spTree>
      <p:nvGrpSpPr>
        <p:cNvPr id="1" name="">
          <a:extLst>
            <a:ext uri="{FF2B5EF4-FFF2-40B4-BE49-F238E27FC236}">
              <a16:creationId xmlns:a16="http://schemas.microsoft.com/office/drawing/2014/main" id="{1EBB00A0-6DB2-058B-F469-E1DE5C6929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16E34E-6C13-9B5A-7004-C64A462A6FC8}"/>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Approval of Implementation Plan </a:t>
            </a:r>
          </a:p>
        </p:txBody>
      </p:sp>
      <p:sp>
        <p:nvSpPr>
          <p:cNvPr id="3" name="TextBox 2">
            <a:extLst>
              <a:ext uri="{FF2B5EF4-FFF2-40B4-BE49-F238E27FC236}">
                <a16:creationId xmlns:a16="http://schemas.microsoft.com/office/drawing/2014/main" id="{1E764B00-8929-3602-985B-B00DBA80D756}"/>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pic>
        <p:nvPicPr>
          <p:cNvPr id="10" name="Graphic 9">
            <a:extLst>
              <a:ext uri="{FF2B5EF4-FFF2-40B4-BE49-F238E27FC236}">
                <a16:creationId xmlns:a16="http://schemas.microsoft.com/office/drawing/2014/main" id="{A3CA80C2-989F-4AA3-196E-B49AAD8CE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Tree>
    <p:extLst>
      <p:ext uri="{BB962C8B-B14F-4D97-AF65-F5344CB8AC3E}">
        <p14:creationId xmlns:p14="http://schemas.microsoft.com/office/powerpoint/2010/main" val="42735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34478D-BC99-9BE6-BFBF-C0B745B256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9D09E7-B631-BC30-B40F-35B8894F8675}"/>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3" name="TextBox 2">
            <a:extLst>
              <a:ext uri="{FF2B5EF4-FFF2-40B4-BE49-F238E27FC236}">
                <a16:creationId xmlns:a16="http://schemas.microsoft.com/office/drawing/2014/main" id="{74E6F1B3-B4EF-7CBE-B832-BB6A71A00A63}"/>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rgbClr val="5B718F"/>
                </a:solidFill>
                <a:cs typeface="Arial"/>
              </a:rPr>
              <a:t>Noting of Audited Financial Statements</a:t>
            </a:r>
            <a:endParaRPr lang="en-US" sz="2800" dirty="0">
              <a:solidFill>
                <a:srgbClr val="5B718F"/>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Surplus funds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Election of Board</a:t>
            </a:r>
          </a:p>
        </p:txBody>
      </p:sp>
    </p:spTree>
    <p:extLst>
      <p:ext uri="{BB962C8B-B14F-4D97-AF65-F5344CB8AC3E}">
        <p14:creationId xmlns:p14="http://schemas.microsoft.com/office/powerpoint/2010/main" val="1571523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CBAF-34D5-2BB4-AD74-099FBD2C0D3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E3B1EF-DBD9-41BE-4B43-F095278091FB}"/>
              </a:ext>
            </a:extLst>
          </p:cNvPr>
          <p:cNvSpPr>
            <a:spLocks noGrp="1"/>
          </p:cNvSpPr>
          <p:nvPr>
            <p:ph type="sldNum" sz="quarter" idx="12"/>
          </p:nvPr>
        </p:nvSpPr>
        <p:spPr/>
        <p:txBody>
          <a:bodyPr/>
          <a:lstStyle/>
          <a:p>
            <a:fld id="{D3A93B49-BF3B-4CCE-AE9A-E1CA90F63C7B}" type="slidenum">
              <a:rPr lang="en-ZA" smtClean="0"/>
              <a:t>39</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28F7E96D-A3D5-3FAD-880D-CE94A4397A93}"/>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19CE7822-841C-DF5C-6FF8-026F226F5D72}"/>
              </a:ext>
            </a:extLst>
          </p:cNvPr>
          <p:cNvSpPr txBox="1"/>
          <p:nvPr/>
        </p:nvSpPr>
        <p:spPr>
          <a:xfrm>
            <a:off x="796386" y="558721"/>
            <a:ext cx="7875682" cy="584775"/>
          </a:xfrm>
          <a:prstGeom prst="rect">
            <a:avLst/>
          </a:prstGeom>
          <a:noFill/>
          <a:effectLst/>
        </p:spPr>
        <p:txBody>
          <a:bodyPr wrap="none" rtlCol="0">
            <a:spAutoFit/>
          </a:bodyPr>
          <a:lstStyle/>
          <a:p>
            <a:r>
              <a:rPr lang="en-US" sz="3200" dirty="0">
                <a:solidFill>
                  <a:srgbClr val="465467"/>
                </a:solidFill>
              </a:rPr>
              <a:t>Appointment of Registered Auditors 2026 / 27</a:t>
            </a:r>
          </a:p>
        </p:txBody>
      </p:sp>
      <p:sp>
        <p:nvSpPr>
          <p:cNvPr id="7" name="Content Placeholder 2">
            <a:extLst>
              <a:ext uri="{FF2B5EF4-FFF2-40B4-BE49-F238E27FC236}">
                <a16:creationId xmlns:a16="http://schemas.microsoft.com/office/drawing/2014/main" id="{319AD7A8-35B0-61F9-D7B6-348A2F07A95E}"/>
              </a:ext>
            </a:extLst>
          </p:cNvPr>
          <p:cNvSpPr>
            <a:spLocks noGrp="1"/>
          </p:cNvSpPr>
          <p:nvPr>
            <p:ph idx="1"/>
          </p:nvPr>
        </p:nvSpPr>
        <p:spPr>
          <a:xfrm>
            <a:off x="2845659" y="4007122"/>
            <a:ext cx="5522343" cy="1210003"/>
          </a:xfrm>
        </p:spPr>
        <p:txBody>
          <a:bodyPr>
            <a:noAutofit/>
          </a:bodyPr>
          <a:lstStyle/>
          <a:p>
            <a:pPr indent="0" algn="ctr">
              <a:buNone/>
            </a:pPr>
            <a:r>
              <a:rPr lang="en-US" sz="3200" dirty="0">
                <a:solidFill>
                  <a:srgbClr val="313D4D"/>
                </a:solidFill>
              </a:rPr>
              <a:t>Cecil Kilpin &amp; Company </a:t>
            </a:r>
          </a:p>
          <a:p>
            <a:pPr indent="0" algn="ctr">
              <a:buNone/>
            </a:pPr>
            <a:r>
              <a:rPr lang="en-US" sz="2200" dirty="0">
                <a:solidFill>
                  <a:srgbClr val="5B718F"/>
                </a:solidFill>
              </a:rPr>
              <a:t>www.cecilkilpin.co.za</a:t>
            </a:r>
            <a:endParaRPr lang="en-GB" sz="2200" dirty="0">
              <a:solidFill>
                <a:srgbClr val="5B718F"/>
              </a:solidFill>
            </a:endParaRPr>
          </a:p>
        </p:txBody>
      </p:sp>
      <p:pic>
        <p:nvPicPr>
          <p:cNvPr id="8" name="Picture 7">
            <a:extLst>
              <a:ext uri="{FF2B5EF4-FFF2-40B4-BE49-F238E27FC236}">
                <a16:creationId xmlns:a16="http://schemas.microsoft.com/office/drawing/2014/main" id="{98877DC0-915D-11AC-BE22-713E3EC08A38}"/>
              </a:ext>
            </a:extLst>
          </p:cNvPr>
          <p:cNvPicPr>
            <a:picLocks noChangeAspect="1"/>
          </p:cNvPicPr>
          <p:nvPr/>
        </p:nvPicPr>
        <p:blipFill>
          <a:blip r:embed="rId3"/>
          <a:stretch>
            <a:fillRect/>
          </a:stretch>
        </p:blipFill>
        <p:spPr>
          <a:xfrm>
            <a:off x="4196360" y="2425598"/>
            <a:ext cx="2820939" cy="670057"/>
          </a:xfrm>
          <a:prstGeom prst="rect">
            <a:avLst/>
          </a:prstGeom>
        </p:spPr>
      </p:pic>
      <p:cxnSp>
        <p:nvCxnSpPr>
          <p:cNvPr id="9" name="Straight Connector 8">
            <a:extLst>
              <a:ext uri="{FF2B5EF4-FFF2-40B4-BE49-F238E27FC236}">
                <a16:creationId xmlns:a16="http://schemas.microsoft.com/office/drawing/2014/main" id="{AFFD3DFD-E186-66B0-D72B-293282A05E53}"/>
              </a:ext>
            </a:extLst>
          </p:cNvPr>
          <p:cNvCxnSpPr>
            <a:cxnSpLocks/>
          </p:cNvCxnSpPr>
          <p:nvPr/>
        </p:nvCxnSpPr>
        <p:spPr>
          <a:xfrm flipH="1">
            <a:off x="3295290" y="3551388"/>
            <a:ext cx="4727275" cy="0"/>
          </a:xfrm>
          <a:prstGeom prst="line">
            <a:avLst/>
          </a:prstGeom>
          <a:ln w="38100">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67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13F59D-1BCA-1744-D1BD-74D6252EA8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7E2B44-EDAF-EF46-EF62-86AC1280E470}"/>
              </a:ext>
            </a:extLst>
          </p:cNvPr>
          <p:cNvSpPr txBox="1"/>
          <p:nvPr/>
        </p:nvSpPr>
        <p:spPr>
          <a:xfrm>
            <a:off x="1426042" y="2772070"/>
            <a:ext cx="4296176"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3. Membership</a:t>
            </a:r>
            <a:endParaRPr lang="en-US" sz="2800" dirty="0">
              <a:solidFill>
                <a:schemeClr val="bg1"/>
              </a:solidFill>
            </a:endParaRPr>
          </a:p>
        </p:txBody>
      </p:sp>
    </p:spTree>
    <p:extLst>
      <p:ext uri="{BB962C8B-B14F-4D97-AF65-F5344CB8AC3E}">
        <p14:creationId xmlns:p14="http://schemas.microsoft.com/office/powerpoint/2010/main" val="404341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2031"/>
        </a:solidFill>
        <a:effectLst/>
      </p:bgPr>
    </p:bg>
    <p:spTree>
      <p:nvGrpSpPr>
        <p:cNvPr id="1" name="">
          <a:extLst>
            <a:ext uri="{FF2B5EF4-FFF2-40B4-BE49-F238E27FC236}">
              <a16:creationId xmlns:a16="http://schemas.microsoft.com/office/drawing/2014/main" id="{8737F8A9-E61E-1DCA-019D-D61DB5D2C999}"/>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8C0F53FF-8C01-3BF5-87AC-B0927C04B178}"/>
              </a:ext>
            </a:extLst>
          </p:cNvPr>
          <p:cNvSpPr/>
          <p:nvPr/>
        </p:nvSpPr>
        <p:spPr>
          <a:xfrm>
            <a:off x="3018732" y="3114149"/>
            <a:ext cx="1015075" cy="1015075"/>
          </a:xfrm>
          <a:prstGeom prst="ellipse">
            <a:avLst/>
          </a:prstGeom>
          <a:solidFill>
            <a:srgbClr val="131F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Graphic 8">
            <a:extLst>
              <a:ext uri="{FF2B5EF4-FFF2-40B4-BE49-F238E27FC236}">
                <a16:creationId xmlns:a16="http://schemas.microsoft.com/office/drawing/2014/main" id="{F4508F73-9E22-58BC-79EB-A73AEF843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
        <p:nvSpPr>
          <p:cNvPr id="4" name="TextBox 3">
            <a:extLst>
              <a:ext uri="{FF2B5EF4-FFF2-40B4-BE49-F238E27FC236}">
                <a16:creationId xmlns:a16="http://schemas.microsoft.com/office/drawing/2014/main" id="{96A718B6-D154-6455-AD37-AF7E171A6718}"/>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Appointment of Registered Auditors</a:t>
            </a:r>
          </a:p>
        </p:txBody>
      </p:sp>
      <p:sp>
        <p:nvSpPr>
          <p:cNvPr id="3" name="TextBox 2">
            <a:extLst>
              <a:ext uri="{FF2B5EF4-FFF2-40B4-BE49-F238E27FC236}">
                <a16:creationId xmlns:a16="http://schemas.microsoft.com/office/drawing/2014/main" id="{FE12848E-60F3-2AF5-BDC1-009F26D60EEA}"/>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spTree>
    <p:extLst>
      <p:ext uri="{BB962C8B-B14F-4D97-AF65-F5344CB8AC3E}">
        <p14:creationId xmlns:p14="http://schemas.microsoft.com/office/powerpoint/2010/main" val="404653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29A9A44-AB14-4E89-B93B-39CE94193E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EC0C0A-2F9B-C746-FEB1-375F187EBEC3}"/>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3" name="TextBox 2">
            <a:extLst>
              <a:ext uri="{FF2B5EF4-FFF2-40B4-BE49-F238E27FC236}">
                <a16:creationId xmlns:a16="http://schemas.microsoft.com/office/drawing/2014/main" id="{F7F7E4FA-2C35-DAFA-2385-85D8E3DBFC83}"/>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rgbClr val="5B718F"/>
                </a:solidFill>
                <a:cs typeface="Arial"/>
              </a:rPr>
              <a:t>Noting of Audited Financial Statements</a:t>
            </a:r>
            <a:endParaRPr lang="en-US" sz="2800" dirty="0">
              <a:solidFill>
                <a:srgbClr val="5B718F"/>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Surplus funds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Election of Board</a:t>
            </a:r>
          </a:p>
        </p:txBody>
      </p:sp>
    </p:spTree>
    <p:extLst>
      <p:ext uri="{BB962C8B-B14F-4D97-AF65-F5344CB8AC3E}">
        <p14:creationId xmlns:p14="http://schemas.microsoft.com/office/powerpoint/2010/main" val="3329197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10531-68BA-997F-4D65-E40213DCDF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CB1FB0-9DFF-C609-8275-5CFC1F21524E}"/>
              </a:ext>
            </a:extLst>
          </p:cNvPr>
          <p:cNvSpPr>
            <a:spLocks noGrp="1"/>
          </p:cNvSpPr>
          <p:nvPr>
            <p:ph type="sldNum" sz="quarter" idx="12"/>
          </p:nvPr>
        </p:nvSpPr>
        <p:spPr/>
        <p:txBody>
          <a:bodyPr/>
          <a:lstStyle/>
          <a:p>
            <a:fld id="{D3A93B49-BF3B-4CCE-AE9A-E1CA90F63C7B}" type="slidenum">
              <a:rPr lang="en-ZA" smtClean="0"/>
              <a:t>42</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B3AB65FE-847F-DDE2-1F67-2FD4DA563BFC}"/>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DC94EB7A-377B-D7A5-0C92-2FBA82F0DFCC}"/>
              </a:ext>
            </a:extLst>
          </p:cNvPr>
          <p:cNvSpPr txBox="1"/>
          <p:nvPr/>
        </p:nvSpPr>
        <p:spPr>
          <a:xfrm>
            <a:off x="796386" y="558721"/>
            <a:ext cx="7875682" cy="584775"/>
          </a:xfrm>
          <a:prstGeom prst="rect">
            <a:avLst/>
          </a:prstGeom>
          <a:noFill/>
          <a:effectLst/>
        </p:spPr>
        <p:txBody>
          <a:bodyPr wrap="none" rtlCol="0">
            <a:spAutoFit/>
          </a:bodyPr>
          <a:lstStyle/>
          <a:p>
            <a:r>
              <a:rPr lang="en-US" sz="3200" dirty="0">
                <a:solidFill>
                  <a:srgbClr val="465467"/>
                </a:solidFill>
              </a:rPr>
              <a:t>Appointment of Registered Auditors 2026 / 27</a:t>
            </a:r>
          </a:p>
        </p:txBody>
      </p:sp>
      <p:sp>
        <p:nvSpPr>
          <p:cNvPr id="7" name="Content Placeholder 2">
            <a:extLst>
              <a:ext uri="{FF2B5EF4-FFF2-40B4-BE49-F238E27FC236}">
                <a16:creationId xmlns:a16="http://schemas.microsoft.com/office/drawing/2014/main" id="{7574DD66-45C3-5933-1A60-38F6CA9EF4CE}"/>
              </a:ext>
            </a:extLst>
          </p:cNvPr>
          <p:cNvSpPr>
            <a:spLocks noGrp="1"/>
          </p:cNvSpPr>
          <p:nvPr>
            <p:ph idx="1"/>
          </p:nvPr>
        </p:nvSpPr>
        <p:spPr>
          <a:xfrm>
            <a:off x="2845659" y="2844224"/>
            <a:ext cx="5522343" cy="584776"/>
          </a:xfrm>
        </p:spPr>
        <p:txBody>
          <a:bodyPr>
            <a:noAutofit/>
          </a:bodyPr>
          <a:lstStyle/>
          <a:p>
            <a:pPr indent="0" algn="ctr">
              <a:buNone/>
            </a:pPr>
            <a:r>
              <a:rPr lang="en-US" sz="3200" dirty="0">
                <a:solidFill>
                  <a:srgbClr val="313D4D"/>
                </a:solidFill>
              </a:rPr>
              <a:t>Waterford Mews</a:t>
            </a:r>
          </a:p>
        </p:txBody>
      </p:sp>
      <p:cxnSp>
        <p:nvCxnSpPr>
          <p:cNvPr id="9" name="Straight Connector 8">
            <a:extLst>
              <a:ext uri="{FF2B5EF4-FFF2-40B4-BE49-F238E27FC236}">
                <a16:creationId xmlns:a16="http://schemas.microsoft.com/office/drawing/2014/main" id="{972D80D3-3158-AF4F-0D4E-E1E923ECF42B}"/>
              </a:ext>
            </a:extLst>
          </p:cNvPr>
          <p:cNvCxnSpPr>
            <a:cxnSpLocks/>
          </p:cNvCxnSpPr>
          <p:nvPr/>
        </p:nvCxnSpPr>
        <p:spPr>
          <a:xfrm flipH="1">
            <a:off x="3295290" y="3551388"/>
            <a:ext cx="4727275" cy="0"/>
          </a:xfrm>
          <a:prstGeom prst="line">
            <a:avLst/>
          </a:prstGeom>
          <a:ln w="38100">
            <a:solidFill>
              <a:srgbClr val="ADB9CA"/>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468C2268-8E89-B008-F178-29A6E10F3647}"/>
              </a:ext>
            </a:extLst>
          </p:cNvPr>
          <p:cNvSpPr txBox="1">
            <a:spLocks/>
          </p:cNvSpPr>
          <p:nvPr/>
        </p:nvSpPr>
        <p:spPr>
          <a:xfrm>
            <a:off x="2845659" y="3827636"/>
            <a:ext cx="5522343" cy="584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5B718F"/>
                </a:solidFill>
                <a:effectLst/>
                <a:uLnTx/>
                <a:uFillTx/>
                <a:latin typeface="Calibri" panose="020F0502020204030204"/>
                <a:ea typeface="+mn-ea"/>
                <a:cs typeface="+mn-cs"/>
              </a:rPr>
              <a:t>(Cecil Kilpin &amp; Company)</a:t>
            </a:r>
            <a:endParaRPr kumimoji="0" lang="en-GB" sz="2200" b="0" i="0" u="none" strike="noStrike" kern="1200" cap="none" spc="0" normalizeH="0" baseline="0" noProof="0" dirty="0">
              <a:ln>
                <a:noFill/>
              </a:ln>
              <a:solidFill>
                <a:srgbClr val="5B718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526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1F2B"/>
        </a:solidFill>
        <a:effectLst/>
      </p:bgPr>
    </p:bg>
    <p:spTree>
      <p:nvGrpSpPr>
        <p:cNvPr id="1" name="">
          <a:extLst>
            <a:ext uri="{FF2B5EF4-FFF2-40B4-BE49-F238E27FC236}">
              <a16:creationId xmlns:a16="http://schemas.microsoft.com/office/drawing/2014/main" id="{AB561D25-DD2B-010E-25B7-671883FCF3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343F36-348D-DCA2-75BA-774F48333BF2}"/>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Confirmation of Company Secretary</a:t>
            </a:r>
          </a:p>
        </p:txBody>
      </p:sp>
      <p:sp>
        <p:nvSpPr>
          <p:cNvPr id="3" name="TextBox 2">
            <a:extLst>
              <a:ext uri="{FF2B5EF4-FFF2-40B4-BE49-F238E27FC236}">
                <a16:creationId xmlns:a16="http://schemas.microsoft.com/office/drawing/2014/main" id="{40481ED3-BECF-9687-379C-842FCD0071D1}"/>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pic>
        <p:nvPicPr>
          <p:cNvPr id="10" name="Graphic 9">
            <a:extLst>
              <a:ext uri="{FF2B5EF4-FFF2-40B4-BE49-F238E27FC236}">
                <a16:creationId xmlns:a16="http://schemas.microsoft.com/office/drawing/2014/main" id="{A4390A2B-BEDB-746B-76C3-CCBE9F7AA0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Tree>
    <p:extLst>
      <p:ext uri="{BB962C8B-B14F-4D97-AF65-F5344CB8AC3E}">
        <p14:creationId xmlns:p14="http://schemas.microsoft.com/office/powerpoint/2010/main" val="3824383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54A5-A6A2-0A60-7DFE-D30A598B90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4C0D1-2C6C-2E2E-73B3-682D30A67A6D}"/>
              </a:ext>
            </a:extLst>
          </p:cNvPr>
          <p:cNvSpPr>
            <a:spLocks noGrp="1"/>
          </p:cNvSpPr>
          <p:nvPr>
            <p:ph type="sldNum" sz="quarter" idx="12"/>
          </p:nvPr>
        </p:nvSpPr>
        <p:spPr/>
        <p:txBody>
          <a:bodyPr/>
          <a:lstStyle/>
          <a:p>
            <a:fld id="{D3A93B49-BF3B-4CCE-AE9A-E1CA90F63C7B}" type="slidenum">
              <a:rPr lang="en-ZA" smtClean="0"/>
              <a:t>44</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98836486-4F0A-B920-DC97-CC6F163AF8BA}"/>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B8DBB286-E319-A697-E21A-B33ED10F6CCD}"/>
              </a:ext>
            </a:extLst>
          </p:cNvPr>
          <p:cNvSpPr txBox="1"/>
          <p:nvPr/>
        </p:nvSpPr>
        <p:spPr>
          <a:xfrm>
            <a:off x="796386" y="558721"/>
            <a:ext cx="2821798" cy="584775"/>
          </a:xfrm>
          <a:prstGeom prst="rect">
            <a:avLst/>
          </a:prstGeom>
          <a:noFill/>
          <a:effectLst/>
        </p:spPr>
        <p:txBody>
          <a:bodyPr wrap="none" rtlCol="0">
            <a:spAutoFit/>
          </a:bodyPr>
          <a:lstStyle/>
          <a:p>
            <a:r>
              <a:rPr lang="en-US" sz="3200" dirty="0">
                <a:solidFill>
                  <a:srgbClr val="465467"/>
                </a:solidFill>
              </a:rPr>
              <a:t>Board Structure</a:t>
            </a:r>
          </a:p>
        </p:txBody>
      </p:sp>
      <p:pic>
        <p:nvPicPr>
          <p:cNvPr id="8" name="Graphic 7">
            <a:extLst>
              <a:ext uri="{FF2B5EF4-FFF2-40B4-BE49-F238E27FC236}">
                <a16:creationId xmlns:a16="http://schemas.microsoft.com/office/drawing/2014/main" id="{3A3BD5D6-F603-358F-5415-6A11082E4A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49" y="2520027"/>
            <a:ext cx="10883851" cy="3421481"/>
          </a:xfrm>
          <a:prstGeom prst="rect">
            <a:avLst/>
          </a:prstGeom>
        </p:spPr>
      </p:pic>
    </p:spTree>
    <p:extLst>
      <p:ext uri="{BB962C8B-B14F-4D97-AF65-F5344CB8AC3E}">
        <p14:creationId xmlns:p14="http://schemas.microsoft.com/office/powerpoint/2010/main" val="2901791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34EF56-2E79-E132-7392-D9D3699C27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BA443A-8C0F-7F3C-C966-B65F2FF48A6C}"/>
              </a:ext>
            </a:extLst>
          </p:cNvPr>
          <p:cNvSpPr txBox="1"/>
          <p:nvPr/>
        </p:nvSpPr>
        <p:spPr>
          <a:xfrm>
            <a:off x="1426042" y="2772070"/>
            <a:ext cx="2583592"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Voting</a:t>
            </a:r>
            <a:endParaRPr lang="en-US" sz="2800" dirty="0">
              <a:solidFill>
                <a:schemeClr val="bg1"/>
              </a:solidFill>
            </a:endParaRPr>
          </a:p>
        </p:txBody>
      </p:sp>
      <p:sp>
        <p:nvSpPr>
          <p:cNvPr id="3" name="TextBox 2">
            <a:extLst>
              <a:ext uri="{FF2B5EF4-FFF2-40B4-BE49-F238E27FC236}">
                <a16:creationId xmlns:a16="http://schemas.microsoft.com/office/drawing/2014/main" id="{592122FF-8AB6-C817-FB78-FB21D3607BFC}"/>
              </a:ext>
            </a:extLst>
          </p:cNvPr>
          <p:cNvSpPr txBox="1"/>
          <p:nvPr/>
        </p:nvSpPr>
        <p:spPr>
          <a:xfrm>
            <a:off x="4667083" y="704228"/>
            <a:ext cx="7151106" cy="5196166"/>
          </a:xfrm>
          <a:prstGeom prst="rect">
            <a:avLst/>
          </a:prstGeom>
          <a:noFill/>
        </p:spPr>
        <p:txBody>
          <a:bodyPr wrap="square">
            <a:spAutoFit/>
          </a:bodyPr>
          <a:lstStyle/>
          <a:p>
            <a:pPr marL="685800" indent="-457200">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Annual Report 2024/25</a:t>
            </a:r>
            <a:br>
              <a:rPr lang="en-US" sz="2800" dirty="0">
                <a:solidFill>
                  <a:srgbClr val="5B718F"/>
                </a:solidFill>
                <a:latin typeface="Calibri" panose="020F0502020204030204"/>
                <a:cs typeface="Arial"/>
              </a:rPr>
            </a:br>
            <a:r>
              <a:rPr lang="en-US" sz="2800" dirty="0">
                <a:solidFill>
                  <a:srgbClr val="5B718F"/>
                </a:solidFill>
                <a:cs typeface="Arial"/>
              </a:rPr>
              <a:t>Noting of Audited Financial Statements</a:t>
            </a:r>
            <a:endParaRPr lang="en-US" sz="2800" dirty="0">
              <a:solidFill>
                <a:srgbClr val="5B718F"/>
              </a:solidFill>
              <a:latin typeface="Calibri" panose="020F0502020204030204"/>
              <a:cs typeface="Arial"/>
            </a:endParaRP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Budget</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Surplus funds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Approval of Implementation Plan </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Appointment of Registered Auditors</a:t>
            </a:r>
          </a:p>
          <a:p>
            <a:pPr marL="685800" indent="-457200" algn="l">
              <a:lnSpc>
                <a:spcPct val="150000"/>
              </a:lnSpc>
              <a:buFont typeface="Arial" panose="020B0604020202020204" pitchFamily="34" charset="0"/>
              <a:buChar char="•"/>
              <a:defRPr/>
            </a:pPr>
            <a:r>
              <a:rPr lang="en-US" sz="2800" dirty="0">
                <a:solidFill>
                  <a:srgbClr val="5B718F"/>
                </a:solidFill>
                <a:latin typeface="Calibri" panose="020F0502020204030204"/>
                <a:cs typeface="Arial"/>
              </a:rPr>
              <a:t>Confirmation of Company Secretary</a:t>
            </a:r>
          </a:p>
          <a:p>
            <a:pPr marL="685800" indent="-457200" algn="l">
              <a:lnSpc>
                <a:spcPct val="150000"/>
              </a:lnSpc>
              <a:buFont typeface="Arial" panose="020B0604020202020204" pitchFamily="34" charset="0"/>
              <a:buChar char="•"/>
              <a:defRPr/>
            </a:pPr>
            <a:r>
              <a:rPr lang="en-US" sz="2800" dirty="0">
                <a:solidFill>
                  <a:schemeClr val="bg1"/>
                </a:solidFill>
                <a:latin typeface="Calibri" panose="020F0502020204030204"/>
                <a:cs typeface="Arial"/>
              </a:rPr>
              <a:t>Election of Board</a:t>
            </a:r>
          </a:p>
        </p:txBody>
      </p:sp>
    </p:spTree>
    <p:extLst>
      <p:ext uri="{BB962C8B-B14F-4D97-AF65-F5344CB8AC3E}">
        <p14:creationId xmlns:p14="http://schemas.microsoft.com/office/powerpoint/2010/main" val="3551549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901BB-59C6-DA01-8A30-D6B9C524D4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109BC4-BE5A-F8FB-E1A0-86F22AE2C406}"/>
              </a:ext>
            </a:extLst>
          </p:cNvPr>
          <p:cNvSpPr>
            <a:spLocks noGrp="1"/>
          </p:cNvSpPr>
          <p:nvPr>
            <p:ph type="sldNum" sz="quarter" idx="12"/>
          </p:nvPr>
        </p:nvSpPr>
        <p:spPr/>
        <p:txBody>
          <a:bodyPr/>
          <a:lstStyle/>
          <a:p>
            <a:fld id="{D3A93B49-BF3B-4CCE-AE9A-E1CA90F63C7B}" type="slidenum">
              <a:rPr lang="en-ZA" smtClean="0"/>
              <a:t>46</a:t>
            </a:fld>
            <a:endParaRPr lang="en-ZA"/>
          </a:p>
        </p:txBody>
      </p:sp>
      <p:pic>
        <p:nvPicPr>
          <p:cNvPr id="5" name="Picture 4" descr="A blue logo with a lighthouse and a whale tail&#10;&#10;Description automatically generated">
            <a:extLst>
              <a:ext uri="{FF2B5EF4-FFF2-40B4-BE49-F238E27FC236}">
                <a16:creationId xmlns:a16="http://schemas.microsoft.com/office/drawing/2014/main" id="{48386B03-9E0B-A404-10C7-1108FCC6B4C5}"/>
              </a:ext>
            </a:extLst>
          </p:cNvPr>
          <p:cNvPicPr>
            <a:picLocks noChangeAspect="1"/>
          </p:cNvPicPr>
          <p:nvPr/>
        </p:nvPicPr>
        <p:blipFill rotWithShape="1">
          <a:blip r:embed="rId2"/>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B854EF7E-BEE3-0859-C452-DBDBFE5C1E53}"/>
              </a:ext>
            </a:extLst>
          </p:cNvPr>
          <p:cNvSpPr txBox="1"/>
          <p:nvPr/>
        </p:nvSpPr>
        <p:spPr>
          <a:xfrm>
            <a:off x="796386" y="558721"/>
            <a:ext cx="4177554" cy="584775"/>
          </a:xfrm>
          <a:prstGeom prst="rect">
            <a:avLst/>
          </a:prstGeom>
          <a:noFill/>
          <a:effectLst/>
        </p:spPr>
        <p:txBody>
          <a:bodyPr wrap="none" rtlCol="0">
            <a:spAutoFit/>
          </a:bodyPr>
          <a:lstStyle/>
          <a:p>
            <a:r>
              <a:rPr lang="en-US" sz="3200" dirty="0">
                <a:solidFill>
                  <a:srgbClr val="465467"/>
                </a:solidFill>
              </a:rPr>
              <a:t>Board Structure &amp; Roles</a:t>
            </a:r>
          </a:p>
        </p:txBody>
      </p:sp>
      <p:sp>
        <p:nvSpPr>
          <p:cNvPr id="2" name="Content Placeholder 5">
            <a:extLst>
              <a:ext uri="{FF2B5EF4-FFF2-40B4-BE49-F238E27FC236}">
                <a16:creationId xmlns:a16="http://schemas.microsoft.com/office/drawing/2014/main" id="{AA2F5B8D-96CC-EFB9-D145-86FBAFD0761A}"/>
              </a:ext>
            </a:extLst>
          </p:cNvPr>
          <p:cNvSpPr>
            <a:spLocks noGrp="1"/>
          </p:cNvSpPr>
          <p:nvPr>
            <p:ph idx="1"/>
          </p:nvPr>
        </p:nvSpPr>
        <p:spPr>
          <a:xfrm>
            <a:off x="1314049" y="2213277"/>
            <a:ext cx="4396638" cy="1525618"/>
          </a:xfrm>
        </p:spPr>
        <p:txBody>
          <a:bodyPr>
            <a:noAutofit/>
          </a:bodyPr>
          <a:lstStyle/>
          <a:p>
            <a:pPr indent="0">
              <a:lnSpc>
                <a:spcPct val="100000"/>
              </a:lnSpc>
              <a:buNone/>
            </a:pPr>
            <a:r>
              <a:rPr lang="en-ZA" sz="2400" b="1" dirty="0">
                <a:solidFill>
                  <a:srgbClr val="131F2B"/>
                </a:solidFill>
              </a:rPr>
              <a:t>Resigned</a:t>
            </a:r>
          </a:p>
          <a:p>
            <a:pPr marL="571500" lvl="1" indent="-342900">
              <a:lnSpc>
                <a:spcPct val="100000"/>
              </a:lnSpc>
              <a:spcBef>
                <a:spcPts val="1000"/>
              </a:spcBef>
            </a:pPr>
            <a:r>
              <a:rPr lang="en-ZA" sz="2300" dirty="0">
                <a:solidFill>
                  <a:srgbClr val="131F2B"/>
                </a:solidFill>
              </a:rPr>
              <a:t>Lorraine Goddard</a:t>
            </a:r>
            <a:endParaRPr lang="en-US" sz="2300" dirty="0">
              <a:solidFill>
                <a:srgbClr val="131F2B"/>
              </a:solidFill>
            </a:endParaRPr>
          </a:p>
          <a:p>
            <a:pPr marL="571500" lvl="1" indent="-342900">
              <a:lnSpc>
                <a:spcPct val="100000"/>
              </a:lnSpc>
              <a:spcBef>
                <a:spcPts val="1000"/>
              </a:spcBef>
            </a:pPr>
            <a:r>
              <a:rPr lang="en-ZA" sz="2300" dirty="0">
                <a:solidFill>
                  <a:srgbClr val="131F2B"/>
                </a:solidFill>
              </a:rPr>
              <a:t>Clair Schaap</a:t>
            </a:r>
          </a:p>
          <a:p>
            <a:endParaRPr lang="en-US" sz="1900" dirty="0">
              <a:latin typeface="+mj-lt"/>
            </a:endParaRPr>
          </a:p>
          <a:p>
            <a:endParaRPr lang="en-US" sz="1900" dirty="0">
              <a:latin typeface="+mj-lt"/>
            </a:endParaRPr>
          </a:p>
          <a:p>
            <a:endParaRPr lang="en-US" sz="1900" dirty="0">
              <a:latin typeface="+mj-lt"/>
            </a:endParaRPr>
          </a:p>
          <a:p>
            <a:endParaRPr lang="en-US" sz="1900" dirty="0">
              <a:latin typeface="+mj-lt"/>
            </a:endParaRPr>
          </a:p>
          <a:p>
            <a:endParaRPr lang="en-US" sz="1900" dirty="0">
              <a:latin typeface="+mj-lt"/>
            </a:endParaRPr>
          </a:p>
          <a:p>
            <a:pPr marL="0" indent="0">
              <a:buNone/>
            </a:pPr>
            <a:endParaRPr lang="en-GB" sz="1900" dirty="0">
              <a:latin typeface="+mj-lt"/>
            </a:endParaRPr>
          </a:p>
        </p:txBody>
      </p:sp>
      <p:sp>
        <p:nvSpPr>
          <p:cNvPr id="8" name="TextBox 7">
            <a:extLst>
              <a:ext uri="{FF2B5EF4-FFF2-40B4-BE49-F238E27FC236}">
                <a16:creationId xmlns:a16="http://schemas.microsoft.com/office/drawing/2014/main" id="{54FC7F90-EB36-FC01-EC16-AA4E04837561}"/>
              </a:ext>
            </a:extLst>
          </p:cNvPr>
          <p:cNvSpPr txBox="1"/>
          <p:nvPr/>
        </p:nvSpPr>
        <p:spPr>
          <a:xfrm>
            <a:off x="6682471" y="2213277"/>
            <a:ext cx="5020530" cy="3488134"/>
          </a:xfrm>
          <a:prstGeom prst="rect">
            <a:avLst/>
          </a:prstGeom>
          <a:noFill/>
        </p:spPr>
        <p:txBody>
          <a:bodyPr wrap="square">
            <a:spAutoFit/>
          </a:bodyPr>
          <a:lstStyle/>
          <a:p>
            <a:pPr indent="0">
              <a:lnSpc>
                <a:spcPct val="100000"/>
              </a:lnSpc>
              <a:buNone/>
            </a:pPr>
            <a:r>
              <a:rPr lang="en-ZA" sz="2400" b="1" dirty="0">
                <a:solidFill>
                  <a:srgbClr val="131F2B"/>
                </a:solidFill>
              </a:rPr>
              <a:t>Standing for Re-Election</a:t>
            </a:r>
          </a:p>
          <a:p>
            <a:pPr marL="571500" lvl="1" indent="-342900">
              <a:lnSpc>
                <a:spcPct val="100000"/>
              </a:lnSpc>
              <a:spcBef>
                <a:spcPts val="1000"/>
              </a:spcBef>
              <a:buFont typeface="Arial" panose="020B0604020202020204" pitchFamily="34" charset="0"/>
              <a:buChar char="•"/>
            </a:pPr>
            <a:r>
              <a:rPr lang="en-ZA" sz="2300" dirty="0">
                <a:solidFill>
                  <a:srgbClr val="131F2B"/>
                </a:solidFill>
              </a:rPr>
              <a:t>Lorraine Goddard</a:t>
            </a:r>
          </a:p>
          <a:p>
            <a:pPr marL="571500" lvl="1" indent="-342900">
              <a:lnSpc>
                <a:spcPct val="100000"/>
              </a:lnSpc>
              <a:spcBef>
                <a:spcPts val="1000"/>
              </a:spcBef>
              <a:buFont typeface="Arial" panose="020B0604020202020204" pitchFamily="34" charset="0"/>
              <a:buChar char="•"/>
            </a:pPr>
            <a:r>
              <a:rPr lang="en-ZA" sz="2300" dirty="0">
                <a:solidFill>
                  <a:srgbClr val="131F2B"/>
                </a:solidFill>
              </a:rPr>
              <a:t>Nico Panagio</a:t>
            </a:r>
          </a:p>
          <a:p>
            <a:pPr marL="571500" lvl="1" indent="-342900">
              <a:lnSpc>
                <a:spcPct val="100000"/>
              </a:lnSpc>
              <a:spcBef>
                <a:spcPts val="1000"/>
              </a:spcBef>
              <a:buFont typeface="Arial" panose="020B0604020202020204" pitchFamily="34" charset="0"/>
              <a:buChar char="•"/>
            </a:pPr>
            <a:r>
              <a:rPr lang="en-ZA" sz="2300" dirty="0">
                <a:solidFill>
                  <a:srgbClr val="131F2B"/>
                </a:solidFill>
              </a:rPr>
              <a:t>Eric Pelser</a:t>
            </a:r>
          </a:p>
          <a:p>
            <a:pPr marL="571500" lvl="1" indent="-342900">
              <a:lnSpc>
                <a:spcPct val="100000"/>
              </a:lnSpc>
              <a:spcBef>
                <a:spcPts val="1000"/>
              </a:spcBef>
              <a:buFont typeface="Arial" panose="020B0604020202020204" pitchFamily="34" charset="0"/>
              <a:buChar char="•"/>
            </a:pPr>
            <a:r>
              <a:rPr lang="en-ZA" sz="2300" dirty="0">
                <a:solidFill>
                  <a:srgbClr val="131F2B"/>
                </a:solidFill>
              </a:rPr>
              <a:t>Andrew Robertson</a:t>
            </a:r>
          </a:p>
          <a:p>
            <a:pPr marL="571500" lvl="1" indent="-342900">
              <a:lnSpc>
                <a:spcPct val="100000"/>
              </a:lnSpc>
              <a:spcBef>
                <a:spcPts val="1000"/>
              </a:spcBef>
              <a:buFont typeface="Arial" panose="020B0604020202020204" pitchFamily="34" charset="0"/>
              <a:buChar char="•"/>
            </a:pPr>
            <a:r>
              <a:rPr lang="en-ZA" sz="2300" dirty="0">
                <a:solidFill>
                  <a:srgbClr val="131F2B"/>
                </a:solidFill>
              </a:rPr>
              <a:t>Sergio Capellino </a:t>
            </a:r>
          </a:p>
          <a:p>
            <a:pPr lvl="1"/>
            <a:endParaRPr lang="en-ZA" sz="2100" dirty="0">
              <a:latin typeface="+mj-lt"/>
              <a:ea typeface="Times New Roman" panose="02020603050405020304" pitchFamily="18" charset="0"/>
            </a:endParaRPr>
          </a:p>
          <a:p>
            <a:pPr marL="0" indent="0">
              <a:buNone/>
            </a:pPr>
            <a:endParaRPr lang="en-GB" sz="1900" dirty="0">
              <a:effectLst/>
              <a:latin typeface="+mj-lt"/>
              <a:ea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08F57414-DDEA-B3BB-F9C7-1D9EA39200C0}"/>
              </a:ext>
            </a:extLst>
          </p:cNvPr>
          <p:cNvCxnSpPr/>
          <p:nvPr/>
        </p:nvCxnSpPr>
        <p:spPr>
          <a:xfrm>
            <a:off x="4537494" y="2898475"/>
            <a:ext cx="2144977" cy="0"/>
          </a:xfrm>
          <a:prstGeom prst="straightConnector1">
            <a:avLst/>
          </a:prstGeom>
          <a:ln w="38100">
            <a:solidFill>
              <a:srgbClr val="6DBFF4"/>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11F2F"/>
        </a:solidFill>
        <a:effectLst/>
      </p:bgPr>
    </p:bg>
    <p:spTree>
      <p:nvGrpSpPr>
        <p:cNvPr id="1" name="">
          <a:extLst>
            <a:ext uri="{FF2B5EF4-FFF2-40B4-BE49-F238E27FC236}">
              <a16:creationId xmlns:a16="http://schemas.microsoft.com/office/drawing/2014/main" id="{F79C4FAC-B245-7F06-AD8D-A614CC304821}"/>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0733444C-57E9-0530-1234-74F6B6C8E459}"/>
              </a:ext>
            </a:extLst>
          </p:cNvPr>
          <p:cNvSpPr/>
          <p:nvPr/>
        </p:nvSpPr>
        <p:spPr>
          <a:xfrm>
            <a:off x="3018732" y="3114149"/>
            <a:ext cx="1015075" cy="1015075"/>
          </a:xfrm>
          <a:prstGeom prst="ellipse">
            <a:avLst/>
          </a:prstGeom>
          <a:solidFill>
            <a:srgbClr val="131F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C30E309C-29B1-1F6F-5069-460D19618D5F}"/>
              </a:ext>
            </a:extLst>
          </p:cNvPr>
          <p:cNvSpPr txBox="1"/>
          <p:nvPr/>
        </p:nvSpPr>
        <p:spPr>
          <a:xfrm>
            <a:off x="4233330" y="2882420"/>
            <a:ext cx="7151106" cy="671851"/>
          </a:xfrm>
          <a:prstGeom prst="rect">
            <a:avLst/>
          </a:prstGeom>
          <a:noFill/>
        </p:spPr>
        <p:txBody>
          <a:bodyPr wrap="square">
            <a:spAutoFit/>
          </a:bodyPr>
          <a:lstStyle/>
          <a:p>
            <a:pPr marL="228600">
              <a:lnSpc>
                <a:spcPct val="150000"/>
              </a:lnSpc>
              <a:defRPr/>
            </a:pPr>
            <a:r>
              <a:rPr lang="en-US" sz="2800" dirty="0">
                <a:solidFill>
                  <a:schemeClr val="bg1"/>
                </a:solidFill>
                <a:cs typeface="Arial"/>
              </a:rPr>
              <a:t>Election of Board</a:t>
            </a:r>
          </a:p>
        </p:txBody>
      </p:sp>
      <p:pic>
        <p:nvPicPr>
          <p:cNvPr id="10" name="Graphic 9">
            <a:extLst>
              <a:ext uri="{FF2B5EF4-FFF2-40B4-BE49-F238E27FC236}">
                <a16:creationId xmlns:a16="http://schemas.microsoft.com/office/drawing/2014/main" id="{252CFA29-9D91-1FDE-D433-4AEA5A5F4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127" y="3087521"/>
            <a:ext cx="1056287" cy="1056287"/>
          </a:xfrm>
          <a:prstGeom prst="rect">
            <a:avLst/>
          </a:prstGeom>
        </p:spPr>
      </p:pic>
      <p:sp>
        <p:nvSpPr>
          <p:cNvPr id="3" name="TextBox 2">
            <a:extLst>
              <a:ext uri="{FF2B5EF4-FFF2-40B4-BE49-F238E27FC236}">
                <a16:creationId xmlns:a16="http://schemas.microsoft.com/office/drawing/2014/main" id="{CA7B5F2A-4B1D-91C3-044E-C3F88AA90B9D}"/>
              </a:ext>
            </a:extLst>
          </p:cNvPr>
          <p:cNvSpPr txBox="1"/>
          <p:nvPr/>
        </p:nvSpPr>
        <p:spPr>
          <a:xfrm>
            <a:off x="4233330" y="3607039"/>
            <a:ext cx="7151106" cy="671851"/>
          </a:xfrm>
          <a:prstGeom prst="rect">
            <a:avLst/>
          </a:prstGeom>
          <a:noFill/>
        </p:spPr>
        <p:txBody>
          <a:bodyPr wrap="square">
            <a:spAutoFit/>
          </a:bodyPr>
          <a:lstStyle/>
          <a:p>
            <a:pPr marL="228600">
              <a:lnSpc>
                <a:spcPct val="150000"/>
              </a:lnSpc>
              <a:defRPr/>
            </a:pPr>
            <a:r>
              <a:rPr lang="en-US" sz="2800" dirty="0">
                <a:solidFill>
                  <a:srgbClr val="5B718F"/>
                </a:solidFill>
                <a:cs typeface="Arial"/>
              </a:rPr>
              <a:t>Please cast your vote!</a:t>
            </a:r>
            <a:endParaRPr lang="en-US" sz="2800" dirty="0">
              <a:solidFill>
                <a:srgbClr val="5B718F"/>
              </a:solidFill>
              <a:latin typeface="Calibri" panose="020F0502020204030204"/>
              <a:cs typeface="Arial"/>
            </a:endParaRPr>
          </a:p>
        </p:txBody>
      </p:sp>
    </p:spTree>
    <p:extLst>
      <p:ext uri="{BB962C8B-B14F-4D97-AF65-F5344CB8AC3E}">
        <p14:creationId xmlns:p14="http://schemas.microsoft.com/office/powerpoint/2010/main" val="273680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1C73E6-DB5A-E0AE-33D4-ABB3EF6F14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F42EAA-822D-1333-1186-7EC25E960746}"/>
              </a:ext>
            </a:extLst>
          </p:cNvPr>
          <p:cNvSpPr txBox="1"/>
          <p:nvPr/>
        </p:nvSpPr>
        <p:spPr>
          <a:xfrm>
            <a:off x="1426042" y="2772070"/>
            <a:ext cx="6602320"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5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7. Questions &amp; Answers</a:t>
            </a:r>
            <a:endParaRPr lang="en-US" sz="2800" dirty="0">
              <a:solidFill>
                <a:schemeClr val="bg1"/>
              </a:solidFill>
            </a:endParaRPr>
          </a:p>
        </p:txBody>
      </p:sp>
    </p:spTree>
    <p:extLst>
      <p:ext uri="{BB962C8B-B14F-4D97-AF65-F5344CB8AC3E}">
        <p14:creationId xmlns:p14="http://schemas.microsoft.com/office/powerpoint/2010/main" val="1213060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31F2B"/>
        </a:solidFill>
        <a:effectLst/>
      </p:bgPr>
    </p:bg>
    <p:spTree>
      <p:nvGrpSpPr>
        <p:cNvPr id="1" name="">
          <a:extLst>
            <a:ext uri="{FF2B5EF4-FFF2-40B4-BE49-F238E27FC236}">
              <a16:creationId xmlns:a16="http://schemas.microsoft.com/office/drawing/2014/main" id="{9583C44A-A71A-7E7D-28B2-8E87D0F1CC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4E5519-DE87-A2DD-3891-D84C9EB7E8BA}"/>
              </a:ext>
            </a:extLst>
          </p:cNvPr>
          <p:cNvSpPr txBox="1"/>
          <p:nvPr/>
        </p:nvSpPr>
        <p:spPr>
          <a:xfrm>
            <a:off x="4082976" y="3059668"/>
            <a:ext cx="2619756" cy="738664"/>
          </a:xfrm>
          <a:prstGeom prst="rect">
            <a:avLst/>
          </a:prstGeom>
          <a:noFill/>
          <a:effectLst>
            <a:outerShdw blurRad="38100" dist="50800" dir="2700000" algn="tl" rotWithShape="0">
              <a:prstClr val="black">
                <a:alpha val="60000"/>
              </a:prstClr>
            </a:outerShdw>
          </a:effectLst>
        </p:spPr>
        <p:txBody>
          <a:bodyPr wrap="none" rtlCol="0">
            <a:spAutoFit/>
          </a:bodyPr>
          <a:lstStyle/>
          <a:p>
            <a:r>
              <a:rPr kumimoji="0" lang="en-US" sz="4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Thank you!</a:t>
            </a:r>
            <a:endParaRPr lang="en-US" sz="4200" dirty="0">
              <a:solidFill>
                <a:schemeClr val="bg1"/>
              </a:solidFill>
            </a:endParaRPr>
          </a:p>
        </p:txBody>
      </p:sp>
      <p:pic>
        <p:nvPicPr>
          <p:cNvPr id="6" name="Picture 5">
            <a:extLst>
              <a:ext uri="{FF2B5EF4-FFF2-40B4-BE49-F238E27FC236}">
                <a16:creationId xmlns:a16="http://schemas.microsoft.com/office/drawing/2014/main" id="{2F652BD1-6392-93EF-DE1B-832201C6C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319" y="1745245"/>
            <a:ext cx="3566935" cy="3037140"/>
          </a:xfrm>
          <a:prstGeom prst="rect">
            <a:avLst/>
          </a:prstGeom>
        </p:spPr>
      </p:pic>
    </p:spTree>
    <p:extLst>
      <p:ext uri="{BB962C8B-B14F-4D97-AF65-F5344CB8AC3E}">
        <p14:creationId xmlns:p14="http://schemas.microsoft.com/office/powerpoint/2010/main" val="3357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8BE18A-0A1A-8A05-AD5B-AF712A8AA52B}"/>
            </a:ext>
          </a:extLst>
        </p:cNvPr>
        <p:cNvGrpSpPr/>
        <p:nvPr/>
      </p:nvGrpSpPr>
      <p:grpSpPr>
        <a:xfrm>
          <a:off x="0" y="0"/>
          <a:ext cx="0" cy="0"/>
          <a:chOff x="0" y="0"/>
          <a:chExt cx="0" cy="0"/>
        </a:xfrm>
      </p:grpSpPr>
      <p:pic>
        <p:nvPicPr>
          <p:cNvPr id="6" name="Picture 5" descr="A blue logo with a lighthouse and a whale tail&#10;&#10;Description automatically generated">
            <a:extLst>
              <a:ext uri="{FF2B5EF4-FFF2-40B4-BE49-F238E27FC236}">
                <a16:creationId xmlns:a16="http://schemas.microsoft.com/office/drawing/2014/main" id="{9E7EAA4B-D0A6-BE36-5449-BA0EE278C2A7}"/>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859E2261-A95A-EDE2-504E-CCDB654EDDEE}"/>
              </a:ext>
            </a:extLst>
          </p:cNvPr>
          <p:cNvSpPr txBox="1"/>
          <p:nvPr/>
        </p:nvSpPr>
        <p:spPr>
          <a:xfrm>
            <a:off x="796386" y="558721"/>
            <a:ext cx="2716834" cy="584775"/>
          </a:xfrm>
          <a:prstGeom prst="rect">
            <a:avLst/>
          </a:prstGeom>
          <a:noFill/>
          <a:effectLst/>
        </p:spPr>
        <p:txBody>
          <a:bodyPr wrap="none" rtlCol="0">
            <a:spAutoFit/>
          </a:bodyPr>
          <a:lstStyle/>
          <a:p>
            <a:r>
              <a:rPr lang="en-US" sz="3200" dirty="0">
                <a:solidFill>
                  <a:srgbClr val="465467"/>
                </a:solidFill>
              </a:rPr>
              <a:t>3. Membership</a:t>
            </a:r>
          </a:p>
        </p:txBody>
      </p:sp>
      <p:sp>
        <p:nvSpPr>
          <p:cNvPr id="4" name="Content Placeholder 2">
            <a:extLst>
              <a:ext uri="{FF2B5EF4-FFF2-40B4-BE49-F238E27FC236}">
                <a16:creationId xmlns:a16="http://schemas.microsoft.com/office/drawing/2014/main" id="{8B91D01D-C43F-44E2-9B2A-B8112CFE5825}"/>
              </a:ext>
            </a:extLst>
          </p:cNvPr>
          <p:cNvSpPr txBox="1">
            <a:spLocks/>
          </p:cNvSpPr>
          <p:nvPr/>
        </p:nvSpPr>
        <p:spPr>
          <a:xfrm>
            <a:off x="1607126" y="2662539"/>
            <a:ext cx="4064282" cy="20915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5A5A5">
                    <a:lumMod val="49000"/>
                  </a:srgbClr>
                </a:solidFill>
                <a:effectLst/>
                <a:uLnTx/>
                <a:uFillTx/>
                <a:latin typeface="Calibri" panose="020F0502020204030204"/>
                <a:ea typeface="Arial" panose="020B0604020202020204" pitchFamily="34" charset="0"/>
                <a:cs typeface="Arial"/>
              </a:rPr>
              <a:t>54 Registered Members of the SKCID NPC</a:t>
            </a:r>
          </a:p>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5A5A5">
                    <a:lumMod val="49000"/>
                  </a:srgbClr>
                </a:solidFill>
                <a:effectLst/>
                <a:uLnTx/>
                <a:uFillTx/>
                <a:latin typeface="Calibri" panose="020F0502020204030204"/>
                <a:ea typeface="Arial" panose="020B0604020202020204" pitchFamily="34" charset="0"/>
                <a:cs typeface="Arial"/>
              </a:rPr>
              <a:t>COCT has 1 Vote</a:t>
            </a:r>
          </a:p>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5A5A5">
                    <a:lumMod val="49000"/>
                  </a:srgbClr>
                </a:solidFill>
                <a:effectLst/>
                <a:uLnTx/>
                <a:uFillTx/>
                <a:latin typeface="Calibri" panose="020F0502020204030204"/>
                <a:ea typeface="Arial" panose="020B0604020202020204" pitchFamily="34" charset="0"/>
                <a:cs typeface="Arial"/>
              </a:rPr>
              <a:t>New  2</a:t>
            </a:r>
          </a:p>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5A5A5">
                    <a:lumMod val="49000"/>
                  </a:srgbClr>
                </a:solidFill>
                <a:effectLst/>
                <a:uLnTx/>
                <a:uFillTx/>
                <a:latin typeface="Calibri" panose="020F0502020204030204"/>
                <a:ea typeface="Arial" panose="020B0604020202020204" pitchFamily="34" charset="0"/>
                <a:cs typeface="Arial"/>
              </a:rPr>
              <a:t>Resigned  2</a:t>
            </a:r>
          </a:p>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A5A5A5">
                  <a:lumMod val="49000"/>
                </a:srgbClr>
              </a:solidFill>
              <a:effectLst/>
              <a:uLnTx/>
              <a:uFillTx/>
              <a:latin typeface="Calibri Light"/>
              <a:ea typeface="Arial" panose="020B0604020202020204" pitchFamily="34" charset="0"/>
              <a:cs typeface="Arial" panose="020B0604020202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A5A5A5">
                  <a:lumMod val="49000"/>
                </a:srgbClr>
              </a:solidFill>
              <a:effectLst/>
              <a:uLnTx/>
              <a:uFillTx/>
              <a:latin typeface="Calibri Light"/>
              <a:ea typeface="Arial" panose="020B0604020202020204" pitchFamily="34" charset="0"/>
              <a:cs typeface="Arial" panose="020B0604020202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A5A5A5">
                  <a:lumMod val="49000"/>
                </a:srgbClr>
              </a:solidFill>
              <a:effectLst/>
              <a:uLnTx/>
              <a:uFillTx/>
              <a:latin typeface="Calibri Light"/>
              <a:ea typeface="Arial" panose="020B0604020202020204" pitchFamily="34" charset="0"/>
              <a:cs typeface="Arial" panose="020B0604020202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A5A5A5">
                  <a:lumMod val="49000"/>
                </a:srgbClr>
              </a:solidFill>
              <a:effectLst/>
              <a:uLnTx/>
              <a:uFillTx/>
              <a:latin typeface="Calibri Light"/>
              <a:ea typeface="Arial" panose="020B0604020202020204" pitchFamily="34" charset="0"/>
              <a:cs typeface="Arial" panose="020B0604020202020204" pitchFamily="34" charset="0"/>
            </a:endParaRPr>
          </a:p>
          <a:p>
            <a:pPr marL="6858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A5A5A5">
                  <a:lumMod val="49000"/>
                </a:srgbClr>
              </a:solidFill>
              <a:effectLst/>
              <a:uLnTx/>
              <a:uFillTx/>
              <a:latin typeface="Calibri Light"/>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D38D3D-B9DF-ABE4-7B13-B004BB175800}"/>
              </a:ext>
            </a:extLst>
          </p:cNvPr>
          <p:cNvSpPr txBox="1"/>
          <p:nvPr/>
        </p:nvSpPr>
        <p:spPr>
          <a:xfrm>
            <a:off x="6520594" y="2666999"/>
            <a:ext cx="3865419"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1600" dirty="0">
                <a:solidFill>
                  <a:srgbClr val="A5A5A5">
                    <a:lumMod val="49000"/>
                  </a:srgbClr>
                </a:solidFill>
                <a:latin typeface="Calibri Light"/>
                <a:cs typeface="Arial"/>
              </a:rPr>
              <a:t>Membership not valid if” the following conditions: </a:t>
            </a:r>
          </a:p>
          <a:p>
            <a:pPr marL="0" lvl="1"/>
            <a:endParaRPr lang="en-GB" sz="1600" dirty="0">
              <a:solidFill>
                <a:srgbClr val="A5A5A5">
                  <a:lumMod val="49000"/>
                </a:srgbClr>
              </a:solidFill>
              <a:latin typeface="Calibri Light"/>
              <a:cs typeface="Arial"/>
            </a:endParaRPr>
          </a:p>
          <a:p>
            <a:pPr marL="285750" lvl="1" indent="-285750">
              <a:buFont typeface="Arial"/>
              <a:buChar char="•"/>
            </a:pPr>
            <a:r>
              <a:rPr lang="en-GB" sz="1600" dirty="0">
                <a:solidFill>
                  <a:srgbClr val="A5A5A5">
                    <a:lumMod val="49000"/>
                  </a:srgbClr>
                </a:solidFill>
                <a:latin typeface="Calibri Light"/>
                <a:cs typeface="Arial"/>
              </a:rPr>
              <a:t>Sells the property </a:t>
            </a:r>
            <a:r>
              <a:rPr lang="en-US" sz="1600" dirty="0">
                <a:solidFill>
                  <a:srgbClr val="A5A5A5">
                    <a:lumMod val="49000"/>
                  </a:srgbClr>
                </a:solidFill>
                <a:latin typeface="Calibri Light"/>
                <a:cs typeface="Arial"/>
              </a:rPr>
              <a:t>​</a:t>
            </a:r>
          </a:p>
          <a:p>
            <a:pPr marL="285750" lvl="1" indent="-285750">
              <a:buFont typeface="Arial"/>
              <a:buChar char="•"/>
            </a:pPr>
            <a:r>
              <a:rPr lang="en-GB" sz="1600" dirty="0">
                <a:solidFill>
                  <a:srgbClr val="A5A5A5">
                    <a:lumMod val="49000"/>
                  </a:srgbClr>
                </a:solidFill>
                <a:latin typeface="Calibri Light"/>
                <a:cs typeface="Arial"/>
              </a:rPr>
              <a:t>in arrears by more than 60 days</a:t>
            </a:r>
            <a:r>
              <a:rPr lang="en-US" sz="1600" dirty="0">
                <a:solidFill>
                  <a:srgbClr val="A5A5A5">
                    <a:lumMod val="49000"/>
                  </a:srgbClr>
                </a:solidFill>
                <a:latin typeface="Calibri Light"/>
                <a:cs typeface="Arial"/>
              </a:rPr>
              <a:t>​</a:t>
            </a:r>
          </a:p>
          <a:p>
            <a:pPr marL="285750" lvl="1" indent="-285750">
              <a:buFont typeface="Arial"/>
              <a:buChar char="•"/>
            </a:pPr>
            <a:r>
              <a:rPr lang="en-GB" sz="1600" dirty="0">
                <a:solidFill>
                  <a:srgbClr val="A5A5A5">
                    <a:lumMod val="49000"/>
                  </a:srgbClr>
                </a:solidFill>
                <a:latin typeface="Calibri Light"/>
                <a:cs typeface="Arial"/>
              </a:rPr>
              <a:t>doesn’t attended a members` meeting in person or by proxy for 2 consecutive years.</a:t>
            </a:r>
            <a:r>
              <a:rPr lang="en-US" sz="1600" dirty="0">
                <a:solidFill>
                  <a:srgbClr val="A5A5A5">
                    <a:lumMod val="49000"/>
                  </a:srgbClr>
                </a:solidFill>
                <a:latin typeface="Calibri Light"/>
                <a:cs typeface="Arial"/>
              </a:rPr>
              <a:t>​</a:t>
            </a:r>
          </a:p>
          <a:p>
            <a:pPr algn="ctr"/>
            <a:endParaRPr lang="en-US" sz="2000" dirty="0">
              <a:solidFill>
                <a:srgbClr val="A5A5A5">
                  <a:lumMod val="49000"/>
                </a:srgbClr>
              </a:solidFill>
              <a:latin typeface="Calibri Light"/>
              <a:cs typeface="Arial"/>
            </a:endParaRPr>
          </a:p>
        </p:txBody>
      </p:sp>
    </p:spTree>
    <p:extLst>
      <p:ext uri="{BB962C8B-B14F-4D97-AF65-F5344CB8AC3E}">
        <p14:creationId xmlns:p14="http://schemas.microsoft.com/office/powerpoint/2010/main" val="395520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204E59-027D-785F-EFD4-C747EB39C6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271AF6-B2D0-BFA4-98AD-AD0BBA4BB78B}"/>
              </a:ext>
            </a:extLst>
          </p:cNvPr>
          <p:cNvSpPr txBox="1"/>
          <p:nvPr/>
        </p:nvSpPr>
        <p:spPr>
          <a:xfrm>
            <a:off x="1426042" y="2772070"/>
            <a:ext cx="7421519"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lang="en-US" sz="5200" dirty="0">
                <a:solidFill>
                  <a:srgbClr val="FFFFFF"/>
                </a:solidFill>
              </a:rPr>
              <a:t>4. Quorum &amp; Voting Topics</a:t>
            </a:r>
            <a:endParaRPr lang="en-US" sz="2800" dirty="0">
              <a:solidFill>
                <a:schemeClr val="bg1"/>
              </a:solidFill>
            </a:endParaRPr>
          </a:p>
        </p:txBody>
      </p:sp>
    </p:spTree>
    <p:extLst>
      <p:ext uri="{BB962C8B-B14F-4D97-AF65-F5344CB8AC3E}">
        <p14:creationId xmlns:p14="http://schemas.microsoft.com/office/powerpoint/2010/main" val="517834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3C50D0-DFD5-C87F-DC7B-2878F6A0EECE}"/>
            </a:ext>
          </a:extLst>
        </p:cNvPr>
        <p:cNvGrpSpPr/>
        <p:nvPr/>
      </p:nvGrpSpPr>
      <p:grpSpPr>
        <a:xfrm>
          <a:off x="0" y="0"/>
          <a:ext cx="0" cy="0"/>
          <a:chOff x="0" y="0"/>
          <a:chExt cx="0" cy="0"/>
        </a:xfrm>
      </p:grpSpPr>
      <p:pic>
        <p:nvPicPr>
          <p:cNvPr id="6" name="Picture 5" descr="A blue logo with a lighthouse and a whale tail&#10;&#10;Description automatically generated">
            <a:extLst>
              <a:ext uri="{FF2B5EF4-FFF2-40B4-BE49-F238E27FC236}">
                <a16:creationId xmlns:a16="http://schemas.microsoft.com/office/drawing/2014/main" id="{D0C88869-69B8-FC00-2B92-BF7CF78CC625}"/>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50B7B098-57DD-B705-6822-A5049E52A4FB}"/>
              </a:ext>
            </a:extLst>
          </p:cNvPr>
          <p:cNvSpPr txBox="1"/>
          <p:nvPr/>
        </p:nvSpPr>
        <p:spPr>
          <a:xfrm>
            <a:off x="796386" y="558721"/>
            <a:ext cx="1986441" cy="584775"/>
          </a:xfrm>
          <a:prstGeom prst="rect">
            <a:avLst/>
          </a:prstGeom>
          <a:noFill/>
          <a:effectLst/>
        </p:spPr>
        <p:txBody>
          <a:bodyPr wrap="none" rtlCol="0">
            <a:spAutoFit/>
          </a:bodyPr>
          <a:lstStyle/>
          <a:p>
            <a:r>
              <a:rPr lang="en-US" sz="3200" dirty="0">
                <a:solidFill>
                  <a:srgbClr val="465467"/>
                </a:solidFill>
              </a:rPr>
              <a:t>4. Quorum</a:t>
            </a:r>
          </a:p>
        </p:txBody>
      </p:sp>
      <p:sp>
        <p:nvSpPr>
          <p:cNvPr id="2" name="Content Placeholder 2">
            <a:extLst>
              <a:ext uri="{FF2B5EF4-FFF2-40B4-BE49-F238E27FC236}">
                <a16:creationId xmlns:a16="http://schemas.microsoft.com/office/drawing/2014/main" id="{B5FDC2D2-990D-093B-8F69-A9529532BC7D}"/>
              </a:ext>
            </a:extLst>
          </p:cNvPr>
          <p:cNvSpPr txBox="1">
            <a:spLocks/>
          </p:cNvSpPr>
          <p:nvPr/>
        </p:nvSpPr>
        <p:spPr>
          <a:xfrm>
            <a:off x="762753" y="1972483"/>
            <a:ext cx="5034198" cy="1456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457200" algn="l">
              <a:lnSpc>
                <a:spcPct val="100000"/>
              </a:lnSpc>
              <a:buFont typeface="Arial" panose="020B0604020202020204" pitchFamily="34" charset="0"/>
              <a:buChar char="•"/>
              <a:defRPr/>
            </a:pPr>
            <a:r>
              <a:rPr lang="en-US" sz="2000" dirty="0">
                <a:solidFill>
                  <a:srgbClr val="A5A5A5">
                    <a:lumMod val="49000"/>
                  </a:srgbClr>
                </a:solidFill>
                <a:latin typeface="Calibri" panose="020F0502020204030204"/>
                <a:cs typeface="Arial"/>
              </a:rPr>
              <a:t>15.7.1 </a:t>
            </a:r>
            <a:br>
              <a:rPr lang="en-US" sz="2000" dirty="0">
                <a:solidFill>
                  <a:srgbClr val="A5A5A5">
                    <a:lumMod val="49000"/>
                  </a:srgbClr>
                </a:solidFill>
                <a:latin typeface="Calibri" panose="020F0502020204030204"/>
                <a:cs typeface="Arial"/>
              </a:rPr>
            </a:br>
            <a:r>
              <a:rPr lang="en-US" dirty="0">
                <a:solidFill>
                  <a:srgbClr val="44546A"/>
                </a:solidFill>
                <a:latin typeface="Calibri" panose="020F0502020204030204"/>
                <a:cs typeface="Arial"/>
              </a:rPr>
              <a:t>The quorum for members' meetings shall be 10% of the members, who must be present in person or by proxy and entitled to vote. </a:t>
            </a:r>
          </a:p>
        </p:txBody>
      </p:sp>
      <p:sp>
        <p:nvSpPr>
          <p:cNvPr id="3" name="Content Placeholder 2">
            <a:extLst>
              <a:ext uri="{FF2B5EF4-FFF2-40B4-BE49-F238E27FC236}">
                <a16:creationId xmlns:a16="http://schemas.microsoft.com/office/drawing/2014/main" id="{BE389F46-358B-910E-EC80-00940C7DD180}"/>
              </a:ext>
            </a:extLst>
          </p:cNvPr>
          <p:cNvSpPr txBox="1">
            <a:spLocks/>
          </p:cNvSpPr>
          <p:nvPr/>
        </p:nvSpPr>
        <p:spPr>
          <a:xfrm>
            <a:off x="5796951" y="1972483"/>
            <a:ext cx="5034198" cy="32033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457200" algn="l">
              <a:lnSpc>
                <a:spcPct val="100000"/>
              </a:lnSpc>
              <a:buFont typeface="Arial" panose="020B0604020202020204" pitchFamily="34" charset="0"/>
              <a:buChar char="•"/>
              <a:defRPr/>
            </a:pPr>
            <a:r>
              <a:rPr lang="en-US" sz="2000" dirty="0">
                <a:solidFill>
                  <a:srgbClr val="A5A5A5">
                    <a:lumMod val="49000"/>
                  </a:srgbClr>
                </a:solidFill>
                <a:cs typeface="Arial"/>
              </a:rPr>
              <a:t>15.7.2 </a:t>
            </a:r>
            <a:br>
              <a:rPr lang="en-US" sz="2000" dirty="0">
                <a:solidFill>
                  <a:srgbClr val="A5A5A5">
                    <a:lumMod val="49000"/>
                  </a:srgbClr>
                </a:solidFill>
                <a:cs typeface="Arial"/>
              </a:rPr>
            </a:br>
            <a:r>
              <a:rPr lang="en-US" sz="2000" dirty="0">
                <a:solidFill>
                  <a:srgbClr val="44546A"/>
                </a:solidFill>
                <a:cs typeface="Arial"/>
              </a:rPr>
              <a:t>After a quorum has been established for a meeting, or for a matter to be considered at a meeting, the meeting may continue, or the matter may be considered, so long as at least one member with voting rights entitled to be exercised at the meeting, or on that matter, is present at the meeting. </a:t>
            </a:r>
          </a:p>
        </p:txBody>
      </p:sp>
    </p:spTree>
    <p:extLst>
      <p:ext uri="{BB962C8B-B14F-4D97-AF65-F5344CB8AC3E}">
        <p14:creationId xmlns:p14="http://schemas.microsoft.com/office/powerpoint/2010/main" val="97439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35E4CD-1A86-1DDC-2EC8-82A19D7094B8}"/>
            </a:ext>
          </a:extLst>
        </p:cNvPr>
        <p:cNvGrpSpPr/>
        <p:nvPr/>
      </p:nvGrpSpPr>
      <p:grpSpPr>
        <a:xfrm>
          <a:off x="0" y="0"/>
          <a:ext cx="0" cy="0"/>
          <a:chOff x="0" y="0"/>
          <a:chExt cx="0" cy="0"/>
        </a:xfrm>
      </p:grpSpPr>
      <p:pic>
        <p:nvPicPr>
          <p:cNvPr id="6" name="Picture 5" descr="A blue logo with a lighthouse and a whale tail&#10;&#10;Description automatically generated">
            <a:extLst>
              <a:ext uri="{FF2B5EF4-FFF2-40B4-BE49-F238E27FC236}">
                <a16:creationId xmlns:a16="http://schemas.microsoft.com/office/drawing/2014/main" id="{7FC4E3EA-86C9-2E21-CC95-E99C0BB8FF96}"/>
              </a:ext>
            </a:extLst>
          </p:cNvPr>
          <p:cNvPicPr>
            <a:picLocks noChangeAspect="1"/>
          </p:cNvPicPr>
          <p:nvPr/>
        </p:nvPicPr>
        <p:blipFill rotWithShape="1">
          <a:blip r:embed="rId3"/>
          <a:srcRect r="1956" b="2"/>
          <a:stretch/>
        </p:blipFill>
        <p:spPr>
          <a:xfrm>
            <a:off x="10491604" y="348335"/>
            <a:ext cx="1211397" cy="121000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963540D9-F1D2-5A52-D393-6C1EBCD2ADF5}"/>
              </a:ext>
            </a:extLst>
          </p:cNvPr>
          <p:cNvSpPr txBox="1"/>
          <p:nvPr/>
        </p:nvSpPr>
        <p:spPr>
          <a:xfrm>
            <a:off x="796386" y="558721"/>
            <a:ext cx="2782300" cy="584775"/>
          </a:xfrm>
          <a:prstGeom prst="rect">
            <a:avLst/>
          </a:prstGeom>
          <a:noFill/>
          <a:effectLst/>
        </p:spPr>
        <p:txBody>
          <a:bodyPr wrap="none" rtlCol="0">
            <a:spAutoFit/>
          </a:bodyPr>
          <a:lstStyle/>
          <a:p>
            <a:r>
              <a:rPr lang="en-US" sz="3200" dirty="0">
                <a:solidFill>
                  <a:srgbClr val="465467"/>
                </a:solidFill>
              </a:rPr>
              <a:t>4. Voting Topics</a:t>
            </a:r>
          </a:p>
        </p:txBody>
      </p:sp>
      <p:sp>
        <p:nvSpPr>
          <p:cNvPr id="2" name="Content Placeholder 2">
            <a:extLst>
              <a:ext uri="{FF2B5EF4-FFF2-40B4-BE49-F238E27FC236}">
                <a16:creationId xmlns:a16="http://schemas.microsoft.com/office/drawing/2014/main" id="{328AF6E7-D9E2-3D7F-72CC-CA3E99BF4738}"/>
              </a:ext>
            </a:extLst>
          </p:cNvPr>
          <p:cNvSpPr txBox="1">
            <a:spLocks/>
          </p:cNvSpPr>
          <p:nvPr/>
        </p:nvSpPr>
        <p:spPr>
          <a:xfrm>
            <a:off x="762752" y="1972483"/>
            <a:ext cx="5538159" cy="43433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b="1" dirty="0">
                <a:solidFill>
                  <a:srgbClr val="131F2B"/>
                </a:solidFill>
              </a:rPr>
              <a:t>Voting for  :</a:t>
            </a:r>
          </a:p>
          <a:p>
            <a:pPr marL="685800" indent="-457200" algn="l">
              <a:buFont typeface="Arial" panose="020B0604020202020204" pitchFamily="34" charset="0"/>
              <a:buChar char="•"/>
              <a:defRPr/>
            </a:pPr>
            <a:r>
              <a:rPr lang="en-US" dirty="0">
                <a:solidFill>
                  <a:srgbClr val="131F2B"/>
                </a:solidFill>
                <a:latin typeface="Calibri" panose="020F0502020204030204"/>
                <a:cs typeface="Arial"/>
              </a:rPr>
              <a:t>Approval of Annual Report 2024/25</a:t>
            </a:r>
          </a:p>
          <a:p>
            <a:pPr marL="685800" indent="-457200" algn="l">
              <a:buFont typeface="Arial" panose="020B0604020202020204" pitchFamily="34" charset="0"/>
              <a:buChar char="•"/>
              <a:defRPr/>
            </a:pPr>
            <a:r>
              <a:rPr lang="en-US" dirty="0">
                <a:solidFill>
                  <a:srgbClr val="131F2B"/>
                </a:solidFill>
                <a:latin typeface="Calibri" panose="020F0502020204030204"/>
                <a:cs typeface="Arial"/>
              </a:rPr>
              <a:t>Approval of Budget </a:t>
            </a:r>
          </a:p>
          <a:p>
            <a:pPr marL="685800" indent="-457200" algn="l">
              <a:buFont typeface="Arial" panose="020B0604020202020204" pitchFamily="34" charset="0"/>
              <a:buChar char="•"/>
              <a:defRPr/>
            </a:pPr>
            <a:r>
              <a:rPr lang="en-US" dirty="0">
                <a:solidFill>
                  <a:srgbClr val="131F2B"/>
                </a:solidFill>
                <a:cs typeface="Arial"/>
              </a:rPr>
              <a:t>Approval of </a:t>
            </a:r>
            <a:r>
              <a:rPr lang="en-US" dirty="0">
                <a:solidFill>
                  <a:srgbClr val="131F2B"/>
                </a:solidFill>
                <a:latin typeface="Calibri" panose="020F0502020204030204"/>
                <a:cs typeface="Arial"/>
              </a:rPr>
              <a:t>Implementation Plan  </a:t>
            </a:r>
          </a:p>
          <a:p>
            <a:pPr marL="685800" indent="-457200" algn="l">
              <a:buFont typeface="Arial" panose="020B0604020202020204" pitchFamily="34" charset="0"/>
              <a:buChar char="•"/>
              <a:defRPr/>
            </a:pPr>
            <a:r>
              <a:rPr lang="en-US" dirty="0">
                <a:solidFill>
                  <a:srgbClr val="131F2B"/>
                </a:solidFill>
                <a:latin typeface="Calibri" panose="020F0502020204030204"/>
                <a:cs typeface="Arial"/>
              </a:rPr>
              <a:t>Appointment of Registered Auditors</a:t>
            </a:r>
          </a:p>
          <a:p>
            <a:pPr marL="685800" indent="-457200" algn="l">
              <a:buFont typeface="Arial" panose="020B0604020202020204" pitchFamily="34" charset="0"/>
              <a:buChar char="•"/>
              <a:defRPr/>
            </a:pPr>
            <a:r>
              <a:rPr lang="en-US" dirty="0">
                <a:solidFill>
                  <a:srgbClr val="131F2B"/>
                </a:solidFill>
                <a:latin typeface="Calibri" panose="020F0502020204030204"/>
                <a:cs typeface="Arial"/>
              </a:rPr>
              <a:t>Confirmation of Company Secretary</a:t>
            </a:r>
          </a:p>
          <a:p>
            <a:pPr marL="685800" indent="-457200" algn="l">
              <a:buFont typeface="Arial" panose="020B0604020202020204" pitchFamily="34" charset="0"/>
              <a:buChar char="•"/>
              <a:defRPr/>
            </a:pPr>
            <a:r>
              <a:rPr lang="en-US" dirty="0">
                <a:solidFill>
                  <a:srgbClr val="131F2B"/>
                </a:solidFill>
                <a:latin typeface="Calibri" panose="020F0502020204030204"/>
                <a:cs typeface="Arial"/>
              </a:rPr>
              <a:t>Election of Board</a:t>
            </a:r>
          </a:p>
        </p:txBody>
      </p:sp>
      <p:sp>
        <p:nvSpPr>
          <p:cNvPr id="3" name="Content Placeholder 2">
            <a:extLst>
              <a:ext uri="{FF2B5EF4-FFF2-40B4-BE49-F238E27FC236}">
                <a16:creationId xmlns:a16="http://schemas.microsoft.com/office/drawing/2014/main" id="{C37C5985-8B8C-B8FB-989C-2BA49271173E}"/>
              </a:ext>
            </a:extLst>
          </p:cNvPr>
          <p:cNvSpPr txBox="1">
            <a:spLocks/>
          </p:cNvSpPr>
          <p:nvPr/>
        </p:nvSpPr>
        <p:spPr>
          <a:xfrm>
            <a:off x="7496939" y="1972483"/>
            <a:ext cx="4476525" cy="26512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b="1" dirty="0">
                <a:solidFill>
                  <a:srgbClr val="465467"/>
                </a:solidFill>
              </a:rPr>
              <a:t>Procedure:</a:t>
            </a:r>
          </a:p>
          <a:p>
            <a:pPr marL="685800" indent="-457200" algn="l">
              <a:buFont typeface="Arial" panose="020B0604020202020204" pitchFamily="34" charset="0"/>
              <a:buChar char="•"/>
              <a:defRPr/>
            </a:pPr>
            <a:r>
              <a:rPr lang="en-US" sz="2200" dirty="0">
                <a:solidFill>
                  <a:srgbClr val="465467"/>
                </a:solidFill>
                <a:latin typeface="Calibri" panose="020F0502020204030204"/>
                <a:cs typeface="Arial"/>
              </a:rPr>
              <a:t>Show of hands</a:t>
            </a:r>
          </a:p>
          <a:p>
            <a:pPr marL="1485900" lvl="2" indent="-342900" algn="l">
              <a:buFont typeface="+mj-lt"/>
              <a:buAutoNum type="arabicPeriod"/>
              <a:defRPr/>
            </a:pPr>
            <a:r>
              <a:rPr lang="en-US" sz="2000" dirty="0">
                <a:solidFill>
                  <a:srgbClr val="465467"/>
                </a:solidFill>
                <a:latin typeface="Calibri" panose="020F0502020204030204"/>
                <a:cs typeface="Arial"/>
              </a:rPr>
              <a:t>In </a:t>
            </a:r>
            <a:r>
              <a:rPr lang="en-US" sz="2000" dirty="0" err="1">
                <a:solidFill>
                  <a:srgbClr val="465467"/>
                </a:solidFill>
                <a:latin typeface="Calibri" panose="020F0502020204030204"/>
                <a:cs typeface="Arial"/>
              </a:rPr>
              <a:t>Favour</a:t>
            </a:r>
            <a:r>
              <a:rPr lang="en-US" sz="2000" dirty="0">
                <a:solidFill>
                  <a:srgbClr val="465467"/>
                </a:solidFill>
                <a:latin typeface="Calibri" panose="020F0502020204030204"/>
                <a:cs typeface="Arial"/>
              </a:rPr>
              <a:t> of</a:t>
            </a:r>
          </a:p>
          <a:p>
            <a:pPr marL="1485900" lvl="2" indent="-342900" algn="l">
              <a:buFont typeface="+mj-lt"/>
              <a:buAutoNum type="arabicPeriod"/>
              <a:defRPr/>
            </a:pPr>
            <a:r>
              <a:rPr lang="en-US" sz="2000" dirty="0">
                <a:solidFill>
                  <a:srgbClr val="465467"/>
                </a:solidFill>
                <a:latin typeface="Calibri" panose="020F0502020204030204"/>
                <a:cs typeface="Arial"/>
              </a:rPr>
              <a:t>Against</a:t>
            </a:r>
          </a:p>
          <a:p>
            <a:pPr marL="1485900" lvl="2" indent="-342900" algn="l">
              <a:buFont typeface="+mj-lt"/>
              <a:buAutoNum type="arabicPeriod"/>
              <a:defRPr/>
            </a:pPr>
            <a:r>
              <a:rPr lang="en-US" sz="2000" dirty="0">
                <a:solidFill>
                  <a:srgbClr val="465467"/>
                </a:solidFill>
                <a:latin typeface="Calibri" panose="020F0502020204030204"/>
                <a:cs typeface="Arial"/>
              </a:rPr>
              <a:t>Abstain</a:t>
            </a:r>
          </a:p>
          <a:p>
            <a:pPr marL="685800" indent="-457200" algn="l">
              <a:buFont typeface="Arial" panose="020B0604020202020204" pitchFamily="34" charset="0"/>
              <a:buChar char="•"/>
              <a:defRPr/>
            </a:pPr>
            <a:r>
              <a:rPr lang="en-US" sz="2200" dirty="0">
                <a:solidFill>
                  <a:srgbClr val="465467"/>
                </a:solidFill>
                <a:latin typeface="Calibri" panose="020F0502020204030204"/>
                <a:cs typeface="Arial"/>
              </a:rPr>
              <a:t>Complete Ballot Form </a:t>
            </a:r>
            <a:br>
              <a:rPr lang="en-US" sz="2200" dirty="0">
                <a:solidFill>
                  <a:srgbClr val="465467"/>
                </a:solidFill>
                <a:latin typeface="Calibri" panose="020F0502020204030204"/>
                <a:cs typeface="Arial"/>
              </a:rPr>
            </a:br>
            <a:r>
              <a:rPr lang="en-US" sz="2200" dirty="0">
                <a:solidFill>
                  <a:srgbClr val="465467"/>
                </a:solidFill>
                <a:latin typeface="Calibri" panose="020F0502020204030204"/>
                <a:cs typeface="Arial"/>
              </a:rPr>
              <a:t>for validation </a:t>
            </a:r>
          </a:p>
        </p:txBody>
      </p:sp>
      <p:cxnSp>
        <p:nvCxnSpPr>
          <p:cNvPr id="7" name="Straight Connector 6">
            <a:extLst>
              <a:ext uri="{FF2B5EF4-FFF2-40B4-BE49-F238E27FC236}">
                <a16:creationId xmlns:a16="http://schemas.microsoft.com/office/drawing/2014/main" id="{920EC0BE-E671-8BE9-C230-78FE44EC8061}"/>
              </a:ext>
            </a:extLst>
          </p:cNvPr>
          <p:cNvCxnSpPr/>
          <p:nvPr/>
        </p:nvCxnSpPr>
        <p:spPr>
          <a:xfrm>
            <a:off x="6797615" y="1972483"/>
            <a:ext cx="0" cy="4031502"/>
          </a:xfrm>
          <a:prstGeom prst="line">
            <a:avLst/>
          </a:prstGeom>
          <a:ln w="38100">
            <a:solidFill>
              <a:srgbClr val="ADB9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973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F5B9D7-5185-5F42-2F50-312A5AC035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48B062-1064-9005-CBE7-AE7CD0EE67FD}"/>
              </a:ext>
            </a:extLst>
          </p:cNvPr>
          <p:cNvSpPr txBox="1"/>
          <p:nvPr/>
        </p:nvSpPr>
        <p:spPr>
          <a:xfrm>
            <a:off x="1426042" y="2772070"/>
            <a:ext cx="6497548" cy="892552"/>
          </a:xfrm>
          <a:prstGeom prst="rect">
            <a:avLst/>
          </a:prstGeom>
          <a:noFill/>
          <a:effectLst>
            <a:outerShdw blurRad="38100" dist="50800" dir="2700000" algn="tl" rotWithShape="0">
              <a:prstClr val="black">
                <a:alpha val="60000"/>
              </a:prstClr>
            </a:outerShdw>
          </a:effectLst>
        </p:spPr>
        <p:txBody>
          <a:bodyPr wrap="none" rtlCol="0">
            <a:spAutoFit/>
          </a:bodyPr>
          <a:lstStyle/>
          <a:p>
            <a:r>
              <a:rPr lang="en-US" sz="5200" dirty="0">
                <a:solidFill>
                  <a:srgbClr val="FFFFFF"/>
                </a:solidFill>
              </a:rPr>
              <a:t>5. Chairperson’s Report</a:t>
            </a:r>
            <a:endParaRPr lang="en-US" sz="2800" dirty="0">
              <a:solidFill>
                <a:schemeClr val="bg1"/>
              </a:solidFill>
            </a:endParaRPr>
          </a:p>
        </p:txBody>
      </p:sp>
    </p:spTree>
    <p:extLst>
      <p:ext uri="{BB962C8B-B14F-4D97-AF65-F5344CB8AC3E}">
        <p14:creationId xmlns:p14="http://schemas.microsoft.com/office/powerpoint/2010/main" val="2209182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6392</TotalTime>
  <Words>2767</Words>
  <Application>Microsoft Office PowerPoint</Application>
  <PresentationFormat>Widescreen</PresentationFormat>
  <Paragraphs>463</Paragraphs>
  <Slides>49</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Aptos</vt:lpstr>
      <vt:lpstr>Arial</vt:lpstr>
      <vt:lpstr>Calibri</vt:lpstr>
      <vt:lpstr>Calibri Light</vt:lpstr>
      <vt:lpstr>Office Theme</vt:lpstr>
      <vt:lpstr>Simon’s Kloof  Community Improvement District NPC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February 2023</dc:title>
  <dc:creator>Christopher Anastasiades</dc:creator>
  <cp:lastModifiedBy>Andrew Robertson</cp:lastModifiedBy>
  <cp:revision>7</cp:revision>
  <dcterms:created xsi:type="dcterms:W3CDTF">2023-01-25T07:24:25Z</dcterms:created>
  <dcterms:modified xsi:type="dcterms:W3CDTF">2025-11-25T10:11:07Z</dcterms:modified>
</cp:coreProperties>
</file>